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348" r:id="rId2"/>
    <p:sldId id="340" r:id="rId3"/>
    <p:sldId id="351" r:id="rId4"/>
    <p:sldId id="366" r:id="rId5"/>
    <p:sldId id="369" r:id="rId6"/>
    <p:sldId id="349" r:id="rId7"/>
    <p:sldId id="357" r:id="rId8"/>
    <p:sldId id="358" r:id="rId9"/>
    <p:sldId id="359" r:id="rId10"/>
    <p:sldId id="360" r:id="rId11"/>
    <p:sldId id="374" r:id="rId12"/>
    <p:sldId id="384" r:id="rId13"/>
    <p:sldId id="353" r:id="rId14"/>
    <p:sldId id="379" r:id="rId15"/>
    <p:sldId id="368" r:id="rId16"/>
    <p:sldId id="380" r:id="rId17"/>
    <p:sldId id="377" r:id="rId18"/>
    <p:sldId id="378" r:id="rId19"/>
    <p:sldId id="381" r:id="rId20"/>
    <p:sldId id="382" r:id="rId21"/>
    <p:sldId id="372" r:id="rId22"/>
    <p:sldId id="363" r:id="rId23"/>
    <p:sldId id="370" r:id="rId24"/>
    <p:sldId id="367" r:id="rId25"/>
    <p:sldId id="383" r:id="rId26"/>
    <p:sldId id="385" r:id="rId27"/>
  </p:sldIdLst>
  <p:sldSz cx="9144000" cy="5143500" type="screen16x9"/>
  <p:notesSz cx="6805613" cy="9939338"/>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03">
          <p15:clr>
            <a:srgbClr val="A4A3A4"/>
          </p15:clr>
        </p15:guide>
        <p15:guide id="2" orient="horz" pos="1755">
          <p15:clr>
            <a:srgbClr val="A4A3A4"/>
          </p15:clr>
        </p15:guide>
        <p15:guide id="3" orient="horz" pos="2174">
          <p15:clr>
            <a:srgbClr val="A4A3A4"/>
          </p15:clr>
        </p15:guide>
        <p15:guide id="4" orient="horz" pos="3114">
          <p15:clr>
            <a:srgbClr val="A4A3A4"/>
          </p15:clr>
        </p15:guide>
        <p15:guide id="5" orient="horz" pos="2412">
          <p15:clr>
            <a:srgbClr val="A4A3A4"/>
          </p15:clr>
        </p15:guide>
        <p15:guide id="6">
          <p15:clr>
            <a:srgbClr val="A4A3A4"/>
          </p15:clr>
        </p15:guide>
        <p15:guide id="7" orient="horz">
          <p15:clr>
            <a:srgbClr val="A4A3A4"/>
          </p15:clr>
        </p15:guide>
        <p15:guide id="8" orient="horz" pos="3239">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inka  Erkens - Janssen" initials="KE-J" lastIdx="11" clrIdx="0"/>
  <p:cmAuthor id="1" name="Jane Smith" initials="JS" lastIdx="1" clrIdx="1"/>
  <p:cmAuthor id="2" name="Alexander Lee" initials="AL" lastIdx="1" clrIdx="2">
    <p:extLst>
      <p:ext uri="{19B8F6BF-5375-455C-9EA6-DF929625EA0E}">
        <p15:presenceInfo xmlns:p15="http://schemas.microsoft.com/office/powerpoint/2012/main" userId="185796496_tp_box"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100"/>
    <a:srgbClr val="FF0066"/>
    <a:srgbClr val="F39600"/>
    <a:srgbClr val="811066"/>
    <a:srgbClr val="0086A8"/>
    <a:srgbClr val="00577E"/>
    <a:srgbClr val="C7D300"/>
    <a:srgbClr val="4BACC6"/>
    <a:srgbClr val="72971B"/>
    <a:srgbClr val="D5C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205" autoAdjust="0"/>
    <p:restoredTop sz="90610" autoAdjust="0"/>
  </p:normalViewPr>
  <p:slideViewPr>
    <p:cSldViewPr>
      <p:cViewPr varScale="1">
        <p:scale>
          <a:sx n="149" d="100"/>
          <a:sy n="149" d="100"/>
        </p:scale>
        <p:origin x="126" y="312"/>
      </p:cViewPr>
      <p:guideLst>
        <p:guide orient="horz" pos="803"/>
        <p:guide orient="horz" pos="1755"/>
        <p:guide orient="horz" pos="2174"/>
        <p:guide orient="horz" pos="3114"/>
        <p:guide orient="horz" pos="2412"/>
        <p:guide/>
        <p:guide orient="horz"/>
        <p:guide orient="horz" pos="3239"/>
      </p:guideLst>
    </p:cSldViewPr>
  </p:slideViewPr>
  <p:outlineViewPr>
    <p:cViewPr>
      <p:scale>
        <a:sx n="33" d="100"/>
        <a:sy n="33" d="100"/>
      </p:scale>
      <p:origin x="0" y="1872"/>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6967"/>
          </a:xfrm>
          <a:prstGeom prst="rect">
            <a:avLst/>
          </a:prstGeom>
        </p:spPr>
        <p:txBody>
          <a:bodyPr vert="horz" lIns="91394" tIns="45697" rIns="91394" bIns="45697" rtlCol="0"/>
          <a:lstStyle>
            <a:lvl1pPr algn="l">
              <a:defRPr sz="1200"/>
            </a:lvl1pPr>
          </a:lstStyle>
          <a:p>
            <a:endParaRPr lang="en-GB" dirty="0"/>
          </a:p>
        </p:txBody>
      </p:sp>
      <p:sp>
        <p:nvSpPr>
          <p:cNvPr id="3" name="Date Placeholder 2"/>
          <p:cNvSpPr>
            <a:spLocks noGrp="1"/>
          </p:cNvSpPr>
          <p:nvPr>
            <p:ph type="dt" sz="quarter" idx="1"/>
          </p:nvPr>
        </p:nvSpPr>
        <p:spPr>
          <a:xfrm>
            <a:off x="3854939" y="0"/>
            <a:ext cx="2949099" cy="496967"/>
          </a:xfrm>
          <a:prstGeom prst="rect">
            <a:avLst/>
          </a:prstGeom>
        </p:spPr>
        <p:txBody>
          <a:bodyPr vert="horz" lIns="91394" tIns="45697" rIns="91394" bIns="45697" rtlCol="0"/>
          <a:lstStyle>
            <a:lvl1pPr algn="r">
              <a:defRPr sz="1200"/>
            </a:lvl1pPr>
          </a:lstStyle>
          <a:p>
            <a:fld id="{EED0685E-4C7D-43DA-A5CC-0B0D5026355F}" type="datetimeFigureOut">
              <a:rPr lang="en-GB" smtClean="0"/>
              <a:t>15/08/2018</a:t>
            </a:fld>
            <a:endParaRPr lang="en-GB" dirty="0"/>
          </a:p>
        </p:txBody>
      </p:sp>
      <p:sp>
        <p:nvSpPr>
          <p:cNvPr id="4" name="Footer Placeholder 3"/>
          <p:cNvSpPr>
            <a:spLocks noGrp="1"/>
          </p:cNvSpPr>
          <p:nvPr>
            <p:ph type="ftr" sz="quarter" idx="2"/>
          </p:nvPr>
        </p:nvSpPr>
        <p:spPr>
          <a:xfrm>
            <a:off x="1" y="9440646"/>
            <a:ext cx="2949099" cy="496967"/>
          </a:xfrm>
          <a:prstGeom prst="rect">
            <a:avLst/>
          </a:prstGeom>
        </p:spPr>
        <p:txBody>
          <a:bodyPr vert="horz" lIns="91394" tIns="45697" rIns="91394" bIns="45697" rtlCol="0" anchor="b"/>
          <a:lstStyle>
            <a:lvl1pPr algn="l">
              <a:defRPr sz="1200"/>
            </a:lvl1pPr>
          </a:lstStyle>
          <a:p>
            <a:r>
              <a:rPr lang="en-GB"/>
              <a:t>Project related</a:t>
            </a:r>
            <a:endParaRPr lang="en-GB" dirty="0"/>
          </a:p>
        </p:txBody>
      </p:sp>
      <p:sp>
        <p:nvSpPr>
          <p:cNvPr id="5" name="Slide Number Placeholder 4"/>
          <p:cNvSpPr>
            <a:spLocks noGrp="1"/>
          </p:cNvSpPr>
          <p:nvPr>
            <p:ph type="sldNum" sz="quarter" idx="3"/>
          </p:nvPr>
        </p:nvSpPr>
        <p:spPr>
          <a:xfrm>
            <a:off x="3854939" y="9440646"/>
            <a:ext cx="2949099" cy="496967"/>
          </a:xfrm>
          <a:prstGeom prst="rect">
            <a:avLst/>
          </a:prstGeom>
        </p:spPr>
        <p:txBody>
          <a:bodyPr vert="horz" lIns="91394" tIns="45697" rIns="91394" bIns="45697" rtlCol="0" anchor="b"/>
          <a:lstStyle>
            <a:lvl1pPr algn="r">
              <a:defRPr sz="1200"/>
            </a:lvl1pPr>
          </a:lstStyle>
          <a:p>
            <a:fld id="{585853F6-AE1D-4F34-9804-4AB3DFEE84BA}" type="slidenum">
              <a:rPr lang="en-GB" smtClean="0"/>
              <a:t>‹#›</a:t>
            </a:fld>
            <a:endParaRPr lang="en-GB" dirty="0"/>
          </a:p>
        </p:txBody>
      </p:sp>
    </p:spTree>
    <p:extLst>
      <p:ext uri="{BB962C8B-B14F-4D97-AF65-F5344CB8AC3E}">
        <p14:creationId xmlns:p14="http://schemas.microsoft.com/office/powerpoint/2010/main" val="9375161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9099" cy="496967"/>
          </a:xfrm>
          <a:prstGeom prst="rect">
            <a:avLst/>
          </a:prstGeom>
        </p:spPr>
        <p:txBody>
          <a:bodyPr vert="horz" lIns="91394" tIns="45697" rIns="91394" bIns="45697" rtlCol="0"/>
          <a:lstStyle>
            <a:lvl1pPr algn="l">
              <a:defRPr sz="1200"/>
            </a:lvl1pPr>
          </a:lstStyle>
          <a:p>
            <a:endParaRPr lang="en-GB" dirty="0"/>
          </a:p>
        </p:txBody>
      </p:sp>
      <p:sp>
        <p:nvSpPr>
          <p:cNvPr id="3" name="Date Placeholder 2"/>
          <p:cNvSpPr>
            <a:spLocks noGrp="1"/>
          </p:cNvSpPr>
          <p:nvPr>
            <p:ph type="dt" idx="1"/>
          </p:nvPr>
        </p:nvSpPr>
        <p:spPr>
          <a:xfrm>
            <a:off x="3854939" y="0"/>
            <a:ext cx="2949099" cy="496967"/>
          </a:xfrm>
          <a:prstGeom prst="rect">
            <a:avLst/>
          </a:prstGeom>
        </p:spPr>
        <p:txBody>
          <a:bodyPr vert="horz" lIns="91394" tIns="45697" rIns="91394" bIns="45697" rtlCol="0"/>
          <a:lstStyle>
            <a:lvl1pPr algn="r">
              <a:defRPr sz="1200"/>
            </a:lvl1pPr>
          </a:lstStyle>
          <a:p>
            <a:fld id="{CF41F812-77C3-42B3-B29F-C106ACEB85AA}" type="datetimeFigureOut">
              <a:rPr lang="en-GB" smtClean="0"/>
              <a:t>15/08/2018</a:t>
            </a:fld>
            <a:endParaRPr lang="en-GB" dirty="0"/>
          </a:p>
        </p:txBody>
      </p:sp>
      <p:sp>
        <p:nvSpPr>
          <p:cNvPr id="4" name="Slide Image Placeholder 3"/>
          <p:cNvSpPr>
            <a:spLocks noGrp="1" noRot="1" noChangeAspect="1"/>
          </p:cNvSpPr>
          <p:nvPr>
            <p:ph type="sldImg" idx="2"/>
          </p:nvPr>
        </p:nvSpPr>
        <p:spPr>
          <a:xfrm>
            <a:off x="92075" y="746125"/>
            <a:ext cx="6621463" cy="3725863"/>
          </a:xfrm>
          <a:prstGeom prst="rect">
            <a:avLst/>
          </a:prstGeom>
          <a:noFill/>
          <a:ln w="12700">
            <a:solidFill>
              <a:prstClr val="black"/>
            </a:solidFill>
          </a:ln>
        </p:spPr>
        <p:txBody>
          <a:bodyPr vert="horz" lIns="91394" tIns="45697" rIns="91394" bIns="45697" rtlCol="0" anchor="ctr"/>
          <a:lstStyle/>
          <a:p>
            <a:endParaRPr lang="en-GB" dirty="0"/>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91394" tIns="45697" rIns="91394" bIns="4569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0646"/>
            <a:ext cx="2949099" cy="496967"/>
          </a:xfrm>
          <a:prstGeom prst="rect">
            <a:avLst/>
          </a:prstGeom>
        </p:spPr>
        <p:txBody>
          <a:bodyPr vert="horz" lIns="91394" tIns="45697" rIns="91394" bIns="45697" rtlCol="0" anchor="b"/>
          <a:lstStyle>
            <a:lvl1pPr algn="l">
              <a:defRPr sz="1200"/>
            </a:lvl1pPr>
          </a:lstStyle>
          <a:p>
            <a:r>
              <a:rPr lang="en-GB"/>
              <a:t>Project related</a:t>
            </a:r>
            <a:endParaRPr lang="en-GB" dirty="0"/>
          </a:p>
        </p:txBody>
      </p:sp>
      <p:sp>
        <p:nvSpPr>
          <p:cNvPr id="7" name="Slide Number Placeholder 6"/>
          <p:cNvSpPr>
            <a:spLocks noGrp="1"/>
          </p:cNvSpPr>
          <p:nvPr>
            <p:ph type="sldNum" sz="quarter" idx="5"/>
          </p:nvPr>
        </p:nvSpPr>
        <p:spPr>
          <a:xfrm>
            <a:off x="3854939" y="9440646"/>
            <a:ext cx="2949099" cy="496967"/>
          </a:xfrm>
          <a:prstGeom prst="rect">
            <a:avLst/>
          </a:prstGeom>
        </p:spPr>
        <p:txBody>
          <a:bodyPr vert="horz" lIns="91394" tIns="45697" rIns="91394" bIns="45697" rtlCol="0" anchor="b"/>
          <a:lstStyle>
            <a:lvl1pPr algn="r">
              <a:defRPr sz="1200"/>
            </a:lvl1pPr>
          </a:lstStyle>
          <a:p>
            <a:fld id="{39C6360D-640D-4769-B230-0EDE5D3F7EE4}" type="slidenum">
              <a:rPr lang="en-GB" smtClean="0"/>
              <a:t>‹#›</a:t>
            </a:fld>
            <a:endParaRPr lang="en-GB" dirty="0"/>
          </a:p>
        </p:txBody>
      </p:sp>
    </p:spTree>
    <p:extLst>
      <p:ext uri="{BB962C8B-B14F-4D97-AF65-F5344CB8AC3E}">
        <p14:creationId xmlns:p14="http://schemas.microsoft.com/office/powerpoint/2010/main" val="10778758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70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84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4856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2954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58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8145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With Image">
    <p:spTree>
      <p:nvGrpSpPr>
        <p:cNvPr id="1" name=""/>
        <p:cNvGrpSpPr/>
        <p:nvPr/>
      </p:nvGrpSpPr>
      <p:grpSpPr>
        <a:xfrm>
          <a:off x="0" y="0"/>
          <a:ext cx="0" cy="0"/>
          <a:chOff x="0" y="0"/>
          <a:chExt cx="0" cy="0"/>
        </a:xfrm>
      </p:grpSpPr>
      <p:pic>
        <p:nvPicPr>
          <p:cNvPr id="14" name="infop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00"/>
            <a:ext cx="9144000" cy="4572000"/>
          </a:xfrm>
          <a:prstGeom prst="rect">
            <a:avLst/>
          </a:prstGeom>
        </p:spPr>
      </p:pic>
      <p:pic>
        <p:nvPicPr>
          <p:cNvPr id="5" name="corpBackgroun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1" y="0"/>
            <a:ext cx="9144000" cy="5146766"/>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hasCustomPrompt="1"/>
          </p:nvPr>
        </p:nvSpPr>
        <p:spPr>
          <a:xfrm>
            <a:off x="810000" y="1476173"/>
            <a:ext cx="6930352" cy="407094"/>
          </a:xfrm>
        </p:spPr>
        <p:txBody>
          <a:bodyPr lIns="0" tIns="0" rIns="0" bIns="0" anchor="t" anchorCtr="0">
            <a:noAutofit/>
          </a:bodyPr>
          <a:lstStyle>
            <a:lvl1pPr>
              <a:lnSpc>
                <a:spcPts val="3400"/>
              </a:lnSpc>
              <a:defRPr sz="2800" b="0"/>
            </a:lvl1pPr>
          </a:lstStyle>
          <a:p>
            <a:r>
              <a:rPr lang="en-US" dirty="0"/>
              <a:t>Click to edit Master title style</a:t>
            </a:r>
            <a:endParaRPr lang="en-GB" dirty="0"/>
          </a:p>
        </p:txBody>
      </p:sp>
      <p:sp>
        <p:nvSpPr>
          <p:cNvPr id="3" name="Subtitle 2"/>
          <p:cNvSpPr>
            <a:spLocks noGrp="1"/>
          </p:cNvSpPr>
          <p:nvPr>
            <p:ph type="subTitle" idx="1"/>
          </p:nvPr>
        </p:nvSpPr>
        <p:spPr>
          <a:xfrm>
            <a:off x="810000" y="1991328"/>
            <a:ext cx="4986136"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en-US"/>
              <a:t>Edit Master text styles</a:t>
            </a:r>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corpLogo"/>
          <p:cNvPicPr>
            <a:picLocks/>
          </p:cNvPicPr>
          <p:nvPr userDrawn="1"/>
        </p:nvPicPr>
        <p:blipFill>
          <a:blip r:embed="rId4">
            <a:extLst>
              <a:ext uri="{28A0092B-C50C-407E-A947-70E740481C1C}">
                <a14:useLocalDpi xmlns:a14="http://schemas.microsoft.com/office/drawing/2010/main" val="0"/>
              </a:ext>
            </a:extLst>
          </a:blip>
          <a:stretch>
            <a:fillRect/>
          </a:stretch>
        </p:blipFill>
        <p:spPr>
          <a:xfrm>
            <a:off x="324000" y="324000"/>
            <a:ext cx="1947600" cy="864000"/>
          </a:xfrm>
          <a:prstGeom prst="rect">
            <a:avLst/>
          </a:prstGeom>
        </p:spPr>
      </p:pic>
    </p:spTree>
    <p:extLst>
      <p:ext uri="{BB962C8B-B14F-4D97-AF65-F5344CB8AC3E}">
        <p14:creationId xmlns:p14="http://schemas.microsoft.com/office/powerpoint/2010/main" val="2734317863"/>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buClr>
                <a:schemeClr val="bg2"/>
              </a:buClr>
              <a:defRPr>
                <a:solidFill>
                  <a:schemeClr val="accent1"/>
                </a:solidFill>
              </a:defRPr>
            </a:lvl1pPr>
          </a:lstStyle>
          <a:p>
            <a:fld id="{C31F7836-E4B3-4985-A8BA-D04AF4A8C90B}" type="slidenum">
              <a:rPr lang="en-GB" smtClean="0"/>
              <a:pPr/>
              <a:t>‹#›</a:t>
            </a:fld>
            <a:endParaRPr lang="en-GB" dirty="0"/>
          </a:p>
        </p:txBody>
      </p:sp>
      <p:sp>
        <p:nvSpPr>
          <p:cNvPr id="4" name="Title 1"/>
          <p:cNvSpPr>
            <a:spLocks noGrp="1"/>
          </p:cNvSpPr>
          <p:nvPr>
            <p:ph type="title" hasCustomPrompt="1"/>
          </p:nvPr>
        </p:nvSpPr>
        <p:spPr>
          <a:xfrm>
            <a:off x="468000" y="896788"/>
            <a:ext cx="8171999" cy="2031325"/>
          </a:xfrm>
        </p:spPr>
        <p:txBody>
          <a:bodyPr wrap="square" lIns="0" tIns="0" rIns="0" bIns="0" anchor="ctr">
            <a:spAutoFit/>
          </a:bodyPr>
          <a:lstStyle>
            <a:lvl1pPr>
              <a:defRPr sz="2000"/>
            </a:lvl1pPr>
          </a:lstStyle>
          <a:p>
            <a:r>
              <a:rPr lang="en-GB" b="0" dirty="0"/>
              <a:t>We look forward to working with you. </a:t>
            </a:r>
            <a:br>
              <a:rPr lang="en-GB" b="0" dirty="0"/>
            </a:br>
            <a:r>
              <a:rPr lang="en-GB" b="0" dirty="0"/>
              <a:t/>
            </a:r>
            <a:br>
              <a:rPr lang="en-GB" b="0" dirty="0"/>
            </a:br>
            <a:r>
              <a:rPr lang="en-GB" b="0" dirty="0"/>
              <a:t>For more information visit our website</a:t>
            </a:r>
            <a:br>
              <a:rPr lang="en-GB" b="0" dirty="0"/>
            </a:br>
            <a:r>
              <a:rPr lang="en-GB" b="0" dirty="0"/>
              <a:t>royalhaskoningdhv.com</a:t>
            </a:r>
            <a:br>
              <a:rPr lang="en-GB" b="0" dirty="0"/>
            </a:br>
            <a:r>
              <a:rPr lang="en-GB" b="0" dirty="0"/>
              <a:t/>
            </a:r>
            <a:br>
              <a:rPr lang="en-GB" b="0" dirty="0"/>
            </a:br>
            <a:r>
              <a:rPr lang="en-GB" sz="2000" b="0" dirty="0"/>
              <a:t>Contact: marcom@rhdhv.com</a:t>
            </a:r>
            <a:r>
              <a:rPr lang="en-GB" dirty="0"/>
              <a:t/>
            </a:r>
            <a:br>
              <a:rPr lang="en-GB" dirty="0"/>
            </a:br>
            <a:endParaRPr lang="en-GB" sz="1200" dirty="0">
              <a:solidFill>
                <a:schemeClr val="tx1"/>
              </a:solidFill>
            </a:endParaRPr>
          </a:p>
        </p:txBody>
      </p:sp>
      <p:sp>
        <p:nvSpPr>
          <p:cNvPr id="7" name="TextBox 6"/>
          <p:cNvSpPr txBox="1"/>
          <p:nvPr userDrawn="1"/>
        </p:nvSpPr>
        <p:spPr>
          <a:xfrm>
            <a:off x="1043608" y="2949967"/>
            <a:ext cx="3024336" cy="1661993"/>
          </a:xfrm>
          <a:prstGeom prst="rect">
            <a:avLst/>
          </a:prstGeom>
          <a:noFill/>
        </p:spPr>
        <p:txBody>
          <a:bodyPr wrap="square" lIns="0" tIns="0" rIns="0" bIns="0" rtlCol="0">
            <a:spAutoFit/>
          </a:bodyPr>
          <a:lstStyle/>
          <a:p>
            <a:pPr>
              <a:lnSpc>
                <a:spcPct val="300000"/>
              </a:lnSpc>
            </a:pPr>
            <a:r>
              <a:rPr lang="en-GB" sz="1200" dirty="0">
                <a:solidFill>
                  <a:srgbClr val="00577E"/>
                </a:solidFill>
                <a:latin typeface="Arial"/>
                <a:cs typeface="Arial"/>
              </a:rPr>
              <a:t>linkedin.com/company/royal-</a:t>
            </a:r>
            <a:r>
              <a:rPr lang="en-GB" sz="1200" dirty="0" err="1">
                <a:solidFill>
                  <a:srgbClr val="00577E"/>
                </a:solidFill>
                <a:latin typeface="Arial"/>
                <a:cs typeface="Arial"/>
              </a:rPr>
              <a:t>haskoningdhv</a:t>
            </a:r>
            <a:endParaRPr lang="en-GB" sz="1200" dirty="0">
              <a:solidFill>
                <a:srgbClr val="00577E"/>
              </a:solidFill>
              <a:latin typeface="Arial"/>
              <a:cs typeface="Arial"/>
            </a:endParaRPr>
          </a:p>
          <a:p>
            <a:pPr>
              <a:lnSpc>
                <a:spcPct val="300000"/>
              </a:lnSpc>
            </a:pPr>
            <a:r>
              <a:rPr lang="en-GB" sz="1200" dirty="0">
                <a:solidFill>
                  <a:srgbClr val="00577E"/>
                </a:solidFill>
                <a:latin typeface="Arial"/>
                <a:cs typeface="Arial"/>
              </a:rPr>
              <a:t>@RHDHV</a:t>
            </a:r>
          </a:p>
          <a:p>
            <a:pPr>
              <a:lnSpc>
                <a:spcPct val="300000"/>
              </a:lnSpc>
            </a:pPr>
            <a:r>
              <a:rPr lang="en-GB" sz="1200" dirty="0">
                <a:solidFill>
                  <a:srgbClr val="00577E"/>
                </a:solidFill>
                <a:latin typeface="Arial"/>
                <a:cs typeface="Arial"/>
              </a:rPr>
              <a:t>facebook.com/</a:t>
            </a:r>
            <a:r>
              <a:rPr lang="en-GB" sz="1200" dirty="0" err="1">
                <a:solidFill>
                  <a:srgbClr val="00577E"/>
                </a:solidFill>
                <a:latin typeface="Arial"/>
                <a:cs typeface="Arial"/>
              </a:rPr>
              <a:t>RoyalHaskoningDHV</a:t>
            </a:r>
            <a:endParaRPr lang="en-US" sz="1200" dirty="0">
              <a:solidFill>
                <a:srgbClr val="00577E"/>
              </a:solidFill>
              <a:latin typeface="Arial"/>
              <a:cs typeface="Arial"/>
            </a:endParaRPr>
          </a:p>
        </p:txBody>
      </p:sp>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8788"/>
          <a:stretch/>
        </p:blipFill>
        <p:spPr>
          <a:xfrm>
            <a:off x="468314" y="3160463"/>
            <a:ext cx="321310" cy="1396606"/>
          </a:xfrm>
          <a:prstGeom prst="rect">
            <a:avLst/>
          </a:prstGeom>
        </p:spPr>
      </p:pic>
    </p:spTree>
    <p:extLst>
      <p:ext uri="{BB962C8B-B14F-4D97-AF65-F5344CB8AC3E}">
        <p14:creationId xmlns:p14="http://schemas.microsoft.com/office/powerpoint/2010/main" val="426983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68000" y="351163"/>
            <a:ext cx="8171999" cy="410788"/>
          </a:xfrm>
        </p:spPr>
        <p:txBody>
          <a:bodyPr anchor="ctr"/>
          <a:lstStyle/>
          <a:p>
            <a:r>
              <a:rPr lang="en-US"/>
              <a:t>Click to edit Master title style</a:t>
            </a:r>
            <a:endParaRPr lang="en-GB" dirty="0"/>
          </a:p>
        </p:txBody>
      </p:sp>
      <p:sp>
        <p:nvSpPr>
          <p:cNvPr id="2" name="Slide Number Placeholder 1"/>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a:t>
            </a:fld>
            <a:endParaRPr lang="en-GB" dirty="0"/>
          </a:p>
        </p:txBody>
      </p:sp>
    </p:spTree>
    <p:extLst>
      <p:ext uri="{BB962C8B-B14F-4D97-AF65-F5344CB8AC3E}">
        <p14:creationId xmlns:p14="http://schemas.microsoft.com/office/powerpoint/2010/main" val="3112242005"/>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a:t>
            </a:fld>
            <a:endParaRPr lang="en-GB" dirty="0"/>
          </a:p>
        </p:txBody>
      </p:sp>
    </p:spTree>
    <p:extLst>
      <p:ext uri="{BB962C8B-B14F-4D97-AF65-F5344CB8AC3E}">
        <p14:creationId xmlns:p14="http://schemas.microsoft.com/office/powerpoint/2010/main" val="359259193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b="-70"/>
          <a:stretch/>
        </p:blipFill>
        <p:spPr>
          <a:xfrm>
            <a:off x="2901" y="3812400"/>
            <a:ext cx="9138198" cy="1332000"/>
          </a:xfrm>
          <a:prstGeom prst="rect">
            <a:avLst/>
          </a:prstGeom>
        </p:spPr>
      </p:pic>
      <p:sp>
        <p:nvSpPr>
          <p:cNvPr id="4" name="Title Placeholder 1"/>
          <p:cNvSpPr>
            <a:spLocks noGrp="1"/>
          </p:cNvSpPr>
          <p:nvPr>
            <p:ph type="title"/>
          </p:nvPr>
        </p:nvSpPr>
        <p:spPr>
          <a:xfrm>
            <a:off x="468000" y="351163"/>
            <a:ext cx="8171999" cy="410788"/>
          </a:xfrm>
          <a:prstGeom prst="rect">
            <a:avLst/>
          </a:prstGeom>
        </p:spPr>
        <p:txBody>
          <a:bodyPr vert="horz" lIns="0" tIns="45720" rIns="0" bIns="45720" rtlCol="0" anchor="ctr" anchorCtr="0">
            <a:normAutofit/>
          </a:bodyPr>
          <a:lstStyle/>
          <a:p>
            <a:r>
              <a:rPr lang="en-US"/>
              <a:t>Click to edit Master title style</a:t>
            </a:r>
            <a:endParaRPr lang="en-GB" dirty="0"/>
          </a:p>
        </p:txBody>
      </p:sp>
      <p:sp>
        <p:nvSpPr>
          <p:cNvPr id="5" name="Text Placeholder 2"/>
          <p:cNvSpPr>
            <a:spLocks noGrp="1"/>
          </p:cNvSpPr>
          <p:nvPr>
            <p:ph idx="1"/>
          </p:nvPr>
        </p:nvSpPr>
        <p:spPr>
          <a:xfrm>
            <a:off x="468000" y="4138649"/>
            <a:ext cx="8172566" cy="594341"/>
          </a:xfrm>
          <a:prstGeom prst="rect">
            <a:avLst/>
          </a:prstGeom>
        </p:spPr>
        <p:txBody>
          <a:bodyPr vert="horz" lIns="0" tIns="0" rIns="0" bIns="0" rtlCol="0">
            <a:normAutofit/>
          </a:bodyPr>
          <a:lstStyle>
            <a:lvl1pPr marL="0" indent="0">
              <a:buFontTx/>
              <a:buNone/>
              <a:defRPr i="1">
                <a:solidFill>
                  <a:schemeClr val="bg1"/>
                </a:solidFill>
              </a:defRPr>
            </a:lvl1pPr>
          </a:lstStyle>
          <a:p>
            <a:pPr lvl="0"/>
            <a:r>
              <a:rPr lang="en-US"/>
              <a:t>Edit Master text styles</a:t>
            </a:r>
          </a:p>
        </p:txBody>
      </p:sp>
      <p:sp>
        <p:nvSpPr>
          <p:cNvPr id="7" name="Slide Number Placeholder 2"/>
          <p:cNvSpPr>
            <a:spLocks noGrp="1"/>
          </p:cNvSpPr>
          <p:nvPr>
            <p:ph type="sldNum" sz="quarter" idx="10"/>
          </p:nvPr>
        </p:nvSpPr>
        <p:spPr>
          <a:xfrm>
            <a:off x="467544" y="4831200"/>
            <a:ext cx="180000" cy="135000"/>
          </a:xfrm>
        </p:spPr>
        <p:txBody>
          <a:bodyPr/>
          <a:lstStyle>
            <a:lvl1pPr>
              <a:defRPr>
                <a:solidFill>
                  <a:schemeClr val="accent1"/>
                </a:solidFill>
              </a:defRPr>
            </a:lvl1pPr>
          </a:lstStyle>
          <a:p>
            <a:fld id="{C31F7836-E4B3-4985-A8BA-D04AF4A8C90B}" type="slidenum">
              <a:rPr lang="en-GB" smtClean="0"/>
              <a:pPr/>
              <a:t>‹#›</a:t>
            </a:fld>
            <a:endParaRPr lang="en-GB" dirty="0"/>
          </a:p>
        </p:txBody>
      </p:sp>
      <p:pic>
        <p:nvPicPr>
          <p:cNvPr id="8" name="infopic"/>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892800"/>
            <a:ext cx="9144000" cy="2937600"/>
          </a:xfrm>
          <a:prstGeom prst="rect">
            <a:avLst/>
          </a:prstGeom>
        </p:spPr>
      </p:pic>
    </p:spTree>
    <p:extLst>
      <p:ext uri="{BB962C8B-B14F-4D97-AF65-F5344CB8AC3E}">
        <p14:creationId xmlns:p14="http://schemas.microsoft.com/office/powerpoint/2010/main" val="3475784192"/>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1">
    <p:spTree>
      <p:nvGrpSpPr>
        <p:cNvPr id="1" name=""/>
        <p:cNvGrpSpPr/>
        <p:nvPr/>
      </p:nvGrpSpPr>
      <p:grpSpPr>
        <a:xfrm>
          <a:off x="0" y="0"/>
          <a:ext cx="0" cy="0"/>
          <a:chOff x="0" y="0"/>
          <a:chExt cx="0" cy="0"/>
        </a:xfrm>
      </p:grpSpPr>
      <p:pic>
        <p:nvPicPr>
          <p:cNvPr id="8" name="infopic"/>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hasCustomPrompt="1"/>
          </p:nvPr>
        </p:nvSpPr>
        <p:spPr>
          <a:xfrm>
            <a:off x="5004000"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dirty="0"/>
              <a:t>This is a picture and caption slide example</a:t>
            </a:r>
            <a:endParaRPr lang="en-GB" dirty="0"/>
          </a:p>
        </p:txBody>
      </p:sp>
    </p:spTree>
    <p:extLst>
      <p:ext uri="{BB962C8B-B14F-4D97-AF65-F5344CB8AC3E}">
        <p14:creationId xmlns:p14="http://schemas.microsoft.com/office/powerpoint/2010/main" val="197842346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2">
    <p:spTree>
      <p:nvGrpSpPr>
        <p:cNvPr id="1" name=""/>
        <p:cNvGrpSpPr/>
        <p:nvPr/>
      </p:nvGrpSpPr>
      <p:grpSpPr>
        <a:xfrm>
          <a:off x="0" y="0"/>
          <a:ext cx="0" cy="0"/>
          <a:chOff x="0" y="0"/>
          <a:chExt cx="0" cy="0"/>
        </a:xfrm>
      </p:grpSpPr>
      <p:pic>
        <p:nvPicPr>
          <p:cNvPr id="8" name="infopic"/>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p:cNvSpPr>
            <a:spLocks noGrp="1"/>
          </p:cNvSpPr>
          <p:nvPr>
            <p:ph type="body" sz="quarter" idx="11" hasCustomPrompt="1"/>
          </p:nvPr>
        </p:nvSpPr>
        <p:spPr>
          <a:xfrm>
            <a:off x="5004000"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dirty="0"/>
              <a:t>This is a picture and caption slide example</a:t>
            </a:r>
            <a:endParaRPr lang="en-GB" dirty="0"/>
          </a:p>
        </p:txBody>
      </p:sp>
    </p:spTree>
    <p:extLst>
      <p:ext uri="{BB962C8B-B14F-4D97-AF65-F5344CB8AC3E}">
        <p14:creationId xmlns:p14="http://schemas.microsoft.com/office/powerpoint/2010/main" val="29468568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3">
    <p:spTree>
      <p:nvGrpSpPr>
        <p:cNvPr id="1" name=""/>
        <p:cNvGrpSpPr/>
        <p:nvPr/>
      </p:nvGrpSpPr>
      <p:grpSpPr>
        <a:xfrm>
          <a:off x="0" y="0"/>
          <a:ext cx="0" cy="0"/>
          <a:chOff x="0" y="0"/>
          <a:chExt cx="0" cy="0"/>
        </a:xfrm>
      </p:grpSpPr>
      <p:pic>
        <p:nvPicPr>
          <p:cNvPr id="8" name="infopic"/>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4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p:cNvSpPr>
            <a:spLocks noGrp="1"/>
          </p:cNvSpPr>
          <p:nvPr>
            <p:ph type="body" sz="quarter" idx="13" hasCustomPrompt="1"/>
          </p:nvPr>
        </p:nvSpPr>
        <p:spPr>
          <a:xfrm>
            <a:off x="536593" y="37071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dirty="0"/>
              <a:t>This is a picture and caption slide example</a:t>
            </a:r>
            <a:endParaRPr lang="en-GB" dirty="0"/>
          </a:p>
        </p:txBody>
      </p:sp>
    </p:spTree>
    <p:extLst>
      <p:ext uri="{BB962C8B-B14F-4D97-AF65-F5344CB8AC3E}">
        <p14:creationId xmlns:p14="http://schemas.microsoft.com/office/powerpoint/2010/main" val="1233409479"/>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screen Picture 4">
    <p:spTree>
      <p:nvGrpSpPr>
        <p:cNvPr id="1" name=""/>
        <p:cNvGrpSpPr/>
        <p:nvPr/>
      </p:nvGrpSpPr>
      <p:grpSpPr>
        <a:xfrm>
          <a:off x="0" y="0"/>
          <a:ext cx="0" cy="0"/>
          <a:chOff x="0" y="0"/>
          <a:chExt cx="0" cy="0"/>
        </a:xfrm>
      </p:grpSpPr>
      <p:pic>
        <p:nvPicPr>
          <p:cNvPr id="8" name="infopic"/>
          <p:cNvPicPr>
            <a:picLocks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4953"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a:spLocks noGrp="1"/>
          </p:cNvSpPr>
          <p:nvPr>
            <p:ph type="body" sz="quarter" idx="12" hasCustomPrompt="1"/>
          </p:nvPr>
        </p:nvSpPr>
        <p:spPr>
          <a:xfrm>
            <a:off x="536593" y="356400"/>
            <a:ext cx="3600000" cy="1080000"/>
          </a:xfrm>
          <a:solidFill>
            <a:srgbClr val="FFFFFF">
              <a:alpha val="80000"/>
            </a:srgbClr>
          </a:solidFill>
        </p:spPr>
        <p:txBody>
          <a:bodyPr>
            <a:normAutofit/>
          </a:bodyPr>
          <a:lstStyle>
            <a:lvl1pPr marL="270000" indent="-270000">
              <a:buFont typeface="Arial" panose="020B0604020202020204" pitchFamily="34" charset="0"/>
              <a:buChar char="&gt;"/>
              <a:defRPr sz="1600" i="1" baseline="0"/>
            </a:lvl1pPr>
            <a:lvl2pPr marL="540000" indent="-270000">
              <a:buFont typeface="Arial" panose="020B0604020202020204" pitchFamily="34" charset="0"/>
              <a:buChar char="&gt;"/>
              <a:defRPr sz="1700"/>
            </a:lvl2pPr>
            <a:lvl3pPr marL="810000" indent="-270000">
              <a:buFont typeface="Arial" panose="020B0604020202020204" pitchFamily="34" charset="0"/>
              <a:buChar char="&gt;"/>
              <a:defRPr sz="1700"/>
            </a:lvl3pPr>
            <a:lvl4pPr marL="1080000" indent="-270000">
              <a:buFont typeface="Arial" panose="020B0604020202020204" pitchFamily="34" charset="0"/>
              <a:buChar char="&gt;"/>
              <a:defRPr sz="1700"/>
            </a:lvl4pPr>
            <a:lvl5pPr marL="1350000" indent="-270000">
              <a:buFont typeface="Arial" panose="020B0604020202020204" pitchFamily="34" charset="0"/>
              <a:buChar char="&gt;"/>
              <a:defRPr sz="1700"/>
            </a:lvl5pPr>
          </a:lstStyle>
          <a:p>
            <a:pPr lvl="0"/>
            <a:r>
              <a:rPr lang="en-US" dirty="0"/>
              <a:t>This is a picture and caption slide example</a:t>
            </a:r>
            <a:endParaRPr lang="en-GB" dirty="0"/>
          </a:p>
        </p:txBody>
      </p:sp>
    </p:spTree>
    <p:extLst>
      <p:ext uri="{BB962C8B-B14F-4D97-AF65-F5344CB8AC3E}">
        <p14:creationId xmlns:p14="http://schemas.microsoft.com/office/powerpoint/2010/main" val="271764823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o Image">
    <p:spTree>
      <p:nvGrpSpPr>
        <p:cNvPr id="1" name=""/>
        <p:cNvGrpSpPr/>
        <p:nvPr/>
      </p:nvGrpSpPr>
      <p:grpSpPr>
        <a:xfrm>
          <a:off x="0" y="0"/>
          <a:ext cx="0" cy="0"/>
          <a:chOff x="0" y="0"/>
          <a:chExt cx="0" cy="0"/>
        </a:xfrm>
      </p:grpSpPr>
      <p:pic>
        <p:nvPicPr>
          <p:cNvPr id="6" name="corp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6766"/>
          </a:xfrm>
          <a:prstGeom prst="rect">
            <a:avLst/>
          </a:prstGeom>
        </p:spPr>
      </p:pic>
      <p:sp>
        <p:nvSpPr>
          <p:cNvPr id="2" name="Title 1"/>
          <p:cNvSpPr>
            <a:spLocks noGrp="1"/>
          </p:cNvSpPr>
          <p:nvPr>
            <p:ph type="ctrTitle"/>
          </p:nvPr>
        </p:nvSpPr>
        <p:spPr>
          <a:xfrm>
            <a:off x="810000" y="1476000"/>
            <a:ext cx="7138800" cy="407094"/>
          </a:xfrm>
        </p:spPr>
        <p:txBody>
          <a:bodyPr lIns="0" tIns="0" rIns="0" bIns="0" anchor="t" anchorCtr="0">
            <a:noAutofit/>
          </a:bodyPr>
          <a:lstStyle>
            <a:lvl1pPr>
              <a:lnSpc>
                <a:spcPts val="3400"/>
              </a:lnSpc>
              <a:defRPr sz="2800" b="0"/>
            </a:lvl1pPr>
          </a:lstStyle>
          <a:p>
            <a:r>
              <a:rPr lang="en-US"/>
              <a:t>Click to edit Master title style</a:t>
            </a:r>
            <a:endParaRPr lang="en-GB" dirty="0"/>
          </a:p>
        </p:txBody>
      </p:sp>
      <p:sp>
        <p:nvSpPr>
          <p:cNvPr id="3" name="Subtitle 2"/>
          <p:cNvSpPr>
            <a:spLocks noGrp="1"/>
          </p:cNvSpPr>
          <p:nvPr>
            <p:ph type="subTitle" idx="1"/>
          </p:nvPr>
        </p:nvSpPr>
        <p:spPr>
          <a:xfrm>
            <a:off x="810000" y="1990800"/>
            <a:ext cx="4986000"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Text Placeholder 6"/>
          <p:cNvSpPr>
            <a:spLocks noGrp="1"/>
          </p:cNvSpPr>
          <p:nvPr>
            <p:ph type="body" sz="quarter" idx="10"/>
          </p:nvPr>
        </p:nvSpPr>
        <p:spPr>
          <a:xfrm>
            <a:off x="810000" y="2610000"/>
            <a:ext cx="2397464" cy="394554"/>
          </a:xfrm>
        </p:spPr>
        <p:txBody>
          <a:bodyPr lIns="0" rIns="0">
            <a:noAutofit/>
          </a:bodyPr>
          <a:lstStyle>
            <a:lvl1pPr marL="0" indent="0">
              <a:lnSpc>
                <a:spcPts val="1700"/>
              </a:lnSpc>
              <a:buFontTx/>
              <a:buNone/>
              <a:defRPr sz="1300"/>
            </a:lvl1pPr>
          </a:lstStyle>
          <a:p>
            <a:pPr lvl="0"/>
            <a:r>
              <a:rPr lang="en-US"/>
              <a:t>Edit Master text styles</a:t>
            </a:r>
          </a:p>
        </p:txBody>
      </p:sp>
      <p:pic>
        <p:nvPicPr>
          <p:cNvPr id="8" name="corpLogo"/>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324000" y="324000"/>
            <a:ext cx="1947600" cy="864000"/>
          </a:xfrm>
          <a:prstGeom prst="rect">
            <a:avLst/>
          </a:prstGeom>
        </p:spPr>
      </p:pic>
    </p:spTree>
    <p:extLst>
      <p:ext uri="{BB962C8B-B14F-4D97-AF65-F5344CB8AC3E}">
        <p14:creationId xmlns:p14="http://schemas.microsoft.com/office/powerpoint/2010/main" val="1618109377"/>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46800" rIns="0" bIns="46800" anchor="ctr" anchorCtr="0"/>
          <a:lstStyle/>
          <a:p>
            <a:r>
              <a:rPr lang="en-US"/>
              <a:t>Click to edit Master title style</a:t>
            </a:r>
            <a:endParaRPr lang="en-GB" dirty="0"/>
          </a:p>
        </p:txBody>
      </p:sp>
      <p:sp>
        <p:nvSpPr>
          <p:cNvPr id="3" name="Content Placeholder 2"/>
          <p:cNvSpPr>
            <a:spLocks noGrp="1"/>
          </p:cNvSpPr>
          <p:nvPr>
            <p:ph idx="1"/>
          </p:nvPr>
        </p:nvSpPr>
        <p:spPr>
          <a:xfrm>
            <a:off x="468000" y="891412"/>
            <a:ext cx="8172566" cy="3780000"/>
          </a:xfrm>
        </p:spPr>
        <p:txBody>
          <a:bodyPr lIns="0" tIns="0" rIns="0" bIns="0">
            <a:normAutofit/>
          </a:bodyPr>
          <a:lstStyle>
            <a:lvl1pPr marL="285750" indent="-285750">
              <a:lnSpc>
                <a:spcPct val="100000"/>
              </a:lnSpc>
              <a:spcBef>
                <a:spcPts val="0"/>
              </a:spcBef>
              <a:spcAft>
                <a:spcPts val="600"/>
              </a:spcAft>
              <a:buClr>
                <a:schemeClr val="accent1"/>
              </a:buClr>
              <a:buFont typeface="Wingdings" panose="05000000000000000000" pitchFamily="2" charset="2"/>
              <a:buChar char="n"/>
              <a:defRPr sz="1600"/>
            </a:lvl1pPr>
            <a:lvl2pPr>
              <a:lnSpc>
                <a:spcPct val="100000"/>
              </a:lnSpc>
              <a:spcBef>
                <a:spcPts val="0"/>
              </a:spcBef>
              <a:spcAft>
                <a:spcPts val="600"/>
              </a:spcAft>
              <a:buClr>
                <a:schemeClr val="accent1"/>
              </a:buClr>
              <a:defRPr sz="1600"/>
            </a:lvl2pPr>
            <a:lvl3pPr>
              <a:lnSpc>
                <a:spcPct val="100000"/>
              </a:lnSpc>
              <a:spcBef>
                <a:spcPts val="0"/>
              </a:spcBef>
              <a:spcAft>
                <a:spcPts val="600"/>
              </a:spcAft>
              <a:buClr>
                <a:schemeClr val="accent1"/>
              </a:buClr>
              <a:defRPr sz="1600"/>
            </a:lvl3pPr>
            <a:lvl4pPr>
              <a:lnSpc>
                <a:spcPct val="100000"/>
              </a:lnSpc>
              <a:spcBef>
                <a:spcPts val="0"/>
              </a:spcBef>
              <a:spcAft>
                <a:spcPts val="600"/>
              </a:spcAft>
              <a:buClr>
                <a:schemeClr val="accent1"/>
              </a:buClr>
              <a:defRPr sz="1600"/>
            </a:lvl4pPr>
            <a:lvl5pPr>
              <a:lnSpc>
                <a:spcPct val="100000"/>
              </a:lnSpc>
              <a:spcBef>
                <a:spcPts val="0"/>
              </a:spcBef>
              <a:spcAft>
                <a:spcPts val="600"/>
              </a:spcAft>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a:t>
            </a:fld>
            <a:endParaRPr lang="en-GB" dirty="0"/>
          </a:p>
        </p:txBody>
      </p:sp>
    </p:spTree>
    <p:extLst>
      <p:ext uri="{BB962C8B-B14F-4D97-AF65-F5344CB8AC3E}">
        <p14:creationId xmlns:p14="http://schemas.microsoft.com/office/powerpoint/2010/main" val="286667160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With Subheading">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dirty="0"/>
          </a:p>
        </p:txBody>
      </p:sp>
      <p:sp>
        <p:nvSpPr>
          <p:cNvPr id="3" name="Content Placeholder 2"/>
          <p:cNvSpPr>
            <a:spLocks noGrp="1"/>
          </p:cNvSpPr>
          <p:nvPr>
            <p:ph idx="1"/>
          </p:nvPr>
        </p:nvSpPr>
        <p:spPr>
          <a:xfrm>
            <a:off x="468000" y="1220974"/>
            <a:ext cx="8172000" cy="3459527"/>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a:t>
            </a:fld>
            <a:endParaRPr lang="en-GB" dirty="0"/>
          </a:p>
        </p:txBody>
      </p:sp>
      <p:sp>
        <p:nvSpPr>
          <p:cNvPr id="7" name="Text Placeholder 6"/>
          <p:cNvSpPr>
            <a:spLocks noGrp="1"/>
          </p:cNvSpPr>
          <p:nvPr>
            <p:ph type="body" sz="quarter" idx="13" hasCustomPrompt="1"/>
          </p:nvPr>
        </p:nvSpPr>
        <p:spPr>
          <a:xfrm>
            <a:off x="467999" y="815778"/>
            <a:ext cx="8172000" cy="324150"/>
          </a:xfrm>
        </p:spPr>
        <p:txBody>
          <a:bodyPr lIns="0" tIns="0" rIns="0" bIns="0">
            <a:normAutofit/>
          </a:bodyPr>
          <a:lstStyle>
            <a:lvl1pPr marL="0" indent="0">
              <a:lnSpc>
                <a:spcPts val="2480"/>
              </a:lnSpc>
              <a:buNone/>
              <a:defRPr sz="2400" i="1"/>
            </a:lvl1pPr>
          </a:lstStyle>
          <a:p>
            <a:pPr lvl="0"/>
            <a:r>
              <a:rPr lang="en-GB" dirty="0"/>
              <a:t>Second Line</a:t>
            </a:r>
          </a:p>
        </p:txBody>
      </p:sp>
    </p:spTree>
    <p:extLst>
      <p:ext uri="{BB962C8B-B14F-4D97-AF65-F5344CB8AC3E}">
        <p14:creationId xmlns:p14="http://schemas.microsoft.com/office/powerpoint/2010/main" val="3713794280"/>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 Text Only">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lIns="0" tIns="0" rIns="0" bIns="0"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a:t>
            </a:fld>
            <a:endParaRPr lang="en-GB" dirty="0"/>
          </a:p>
        </p:txBody>
      </p:sp>
      <p:sp>
        <p:nvSpPr>
          <p:cNvPr id="6" name="Content Placeholder 2"/>
          <p:cNvSpPr>
            <a:spLocks noGrp="1"/>
          </p:cNvSpPr>
          <p:nvPr>
            <p:ph sz="half" idx="13"/>
          </p:nvPr>
        </p:nvSpPr>
        <p:spPr>
          <a:xfrm>
            <a:off x="4680000" y="891412"/>
            <a:ext cx="3960000" cy="3789089"/>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23155242"/>
      </p:ext>
    </p:extLst>
  </p:cSld>
  <p:clrMapOvr>
    <a:masterClrMapping/>
  </p:clrMapOvr>
  <p:transition spd="slow"/>
  <p:extLst mod="1">
    <p:ext uri="{DCECCB84-F9BA-43D5-87BE-67443E8EF086}">
      <p15:sldGuideLst xmlns:p15="http://schemas.microsoft.com/office/powerpoint/2012/main">
        <p15:guide id="1" orient="horz" pos="1620" userDrawn="1">
          <p15:clr>
            <a:srgbClr val="FBAE40"/>
          </p15:clr>
        </p15:guide>
        <p15:guide id="2" pos="544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Text &amp; Imag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a:t>
            </a:fld>
            <a:endParaRPr lang="en-GB" dirty="0"/>
          </a:p>
        </p:txBody>
      </p:sp>
      <p:sp>
        <p:nvSpPr>
          <p:cNvPr id="8" name="Content Placeholder 2"/>
          <p:cNvSpPr>
            <a:spLocks noGrp="1"/>
          </p:cNvSpPr>
          <p:nvPr>
            <p:ph sz="half" idx="1"/>
          </p:nvPr>
        </p:nvSpPr>
        <p:spPr>
          <a:xfrm>
            <a:off x="468000" y="891412"/>
            <a:ext cx="3960000" cy="3780000"/>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 name="infopic"/>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4600800" y="882412"/>
            <a:ext cx="4014000" cy="3798000"/>
          </a:xfrm>
          <a:prstGeom prst="rect">
            <a:avLst/>
          </a:prstGeom>
        </p:spPr>
      </p:pic>
    </p:spTree>
    <p:extLst>
      <p:ext uri="{BB962C8B-B14F-4D97-AF65-F5344CB8AC3E}">
        <p14:creationId xmlns:p14="http://schemas.microsoft.com/office/powerpoint/2010/main" val="568762496"/>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 Unequal">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nchorCtr="0"/>
          <a:lstStyle/>
          <a:p>
            <a:r>
              <a:rPr lang="en-US"/>
              <a:t>Click to edit Master title style</a:t>
            </a:r>
            <a:endParaRPr lang="en-GB"/>
          </a:p>
        </p:txBody>
      </p:sp>
      <p:sp>
        <p:nvSpPr>
          <p:cNvPr id="3" name="Content Placeholder 2"/>
          <p:cNvSpPr>
            <a:spLocks noGrp="1"/>
          </p:cNvSpPr>
          <p:nvPr>
            <p:ph sz="half" idx="1"/>
          </p:nvPr>
        </p:nvSpPr>
        <p:spPr>
          <a:xfrm>
            <a:off x="468000" y="891412"/>
            <a:ext cx="3240000" cy="3784278"/>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lvl1pPr>
              <a:defRPr>
                <a:solidFill>
                  <a:schemeClr val="accent1"/>
                </a:solidFill>
              </a:defRPr>
            </a:lvl1pPr>
          </a:lstStyle>
          <a:p>
            <a:fld id="{C31F7836-E4B3-4985-A8BA-D04AF4A8C90B}" type="slidenum">
              <a:rPr lang="en-GB" smtClean="0"/>
              <a:pPr/>
              <a:t>‹#›</a:t>
            </a:fld>
            <a:endParaRPr lang="en-GB" dirty="0"/>
          </a:p>
        </p:txBody>
      </p:sp>
      <p:sp>
        <p:nvSpPr>
          <p:cNvPr id="6" name="Content Placeholder 5"/>
          <p:cNvSpPr>
            <a:spLocks noGrp="1"/>
          </p:cNvSpPr>
          <p:nvPr>
            <p:ph sz="quarter" idx="13"/>
          </p:nvPr>
        </p:nvSpPr>
        <p:spPr>
          <a:xfrm>
            <a:off x="3964610" y="896957"/>
            <a:ext cx="4679950" cy="3778734"/>
          </a:xfrm>
        </p:spPr>
        <p:txBody>
          <a:bodyPr lIns="0" tIns="0" rIns="0" bIns="0">
            <a:normAutofit/>
          </a:bodyPr>
          <a:lstStyle>
            <a:lvl1pPr>
              <a:lnSpc>
                <a:spcPct val="100000"/>
              </a:lnSpc>
              <a:spcAft>
                <a:spcPts val="600"/>
              </a:spcAft>
              <a:buClr>
                <a:schemeClr val="accent1"/>
              </a:buClr>
              <a:defRPr sz="1600"/>
            </a:lvl1pPr>
            <a:lvl2pPr>
              <a:lnSpc>
                <a:spcPct val="100000"/>
              </a:lnSpc>
              <a:spcAft>
                <a:spcPts val="600"/>
              </a:spcAft>
              <a:buClr>
                <a:schemeClr val="accent1"/>
              </a:buClr>
              <a:defRPr sz="1600"/>
            </a:lvl2pPr>
            <a:lvl3pPr>
              <a:lnSpc>
                <a:spcPct val="100000"/>
              </a:lnSpc>
              <a:spcAft>
                <a:spcPts val="600"/>
              </a:spcAft>
              <a:buClr>
                <a:schemeClr val="accent1"/>
              </a:buClr>
              <a:defRPr sz="1600"/>
            </a:lvl3pPr>
            <a:lvl4pPr>
              <a:lnSpc>
                <a:spcPct val="100000"/>
              </a:lnSpc>
              <a:spcAft>
                <a:spcPts val="600"/>
              </a:spcAft>
              <a:buClr>
                <a:schemeClr val="accent1"/>
              </a:buClr>
              <a:defRPr sz="1600"/>
            </a:lvl4pPr>
            <a:lvl5pPr>
              <a:lnSpc>
                <a:spcPct val="100000"/>
              </a:lnSpc>
              <a:spcAft>
                <a:spcPts val="600"/>
              </a:spcAft>
              <a:buClr>
                <a:schemeClr val="accent1"/>
              </a:buCl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44886320"/>
      </p:ext>
    </p:extLst>
  </p:cSld>
  <p:clrMapOvr>
    <a:masterClrMapping/>
  </p:clrMapOvr>
  <p:transition spd="slow"/>
  <p:extLst mod="1">
    <p:ext uri="{DCECCB84-F9BA-43D5-87BE-67443E8EF086}">
      <p15:sldGuideLst xmlns:p15="http://schemas.microsoft.com/office/powerpoint/2012/main">
        <p15:guide id="1" orient="horz" pos="1620" userDrawn="1">
          <p15:clr>
            <a:srgbClr val="FBAE40"/>
          </p15:clr>
        </p15:guide>
        <p15:guide id="2" pos="544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2" name="Title 1"/>
          <p:cNvSpPr>
            <a:spLocks noGrp="1"/>
          </p:cNvSpPr>
          <p:nvPr>
            <p:ph type="title"/>
          </p:nvPr>
        </p:nvSpPr>
        <p:spPr>
          <a:xfrm>
            <a:off x="468000" y="351163"/>
            <a:ext cx="8171999" cy="410788"/>
          </a:xfrm>
        </p:spPr>
        <p:txBody>
          <a:bodyPr anchor="ct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accent1"/>
                </a:solidFill>
              </a:defRPr>
            </a:lvl1pPr>
          </a:lstStyle>
          <a:p>
            <a:fld id="{C31F7836-E4B3-4985-A8BA-D04AF4A8C90B}" type="slidenum">
              <a:rPr lang="en-GB" smtClean="0"/>
              <a:pPr/>
              <a:t>‹#›</a:t>
            </a:fld>
            <a:endParaRPr lang="en-GB" dirty="0"/>
          </a:p>
        </p:txBody>
      </p:sp>
      <p:sp>
        <p:nvSpPr>
          <p:cNvPr id="5" name="Media Placeholder 4"/>
          <p:cNvSpPr>
            <a:spLocks noGrp="1"/>
          </p:cNvSpPr>
          <p:nvPr>
            <p:ph type="media" sz="quarter" idx="11"/>
          </p:nvPr>
        </p:nvSpPr>
        <p:spPr>
          <a:xfrm>
            <a:off x="468314" y="842162"/>
            <a:ext cx="8172000" cy="3828718"/>
          </a:xfrm>
        </p:spPr>
        <p:txBody>
          <a:bodyPr/>
          <a:lstStyle/>
          <a:p>
            <a:r>
              <a:rPr lang="en-US"/>
              <a:t>Click icon to add media</a:t>
            </a:r>
            <a:endParaRPr lang="en-US" dirty="0"/>
          </a:p>
        </p:txBody>
      </p:sp>
    </p:spTree>
    <p:extLst>
      <p:ext uri="{BB962C8B-B14F-4D97-AF65-F5344CB8AC3E}">
        <p14:creationId xmlns:p14="http://schemas.microsoft.com/office/powerpoint/2010/main" val="263260942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4" name="infopic"/>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1500"/>
            <a:ext cx="9144000" cy="4572000"/>
          </a:xfrm>
          <a:prstGeom prst="rect">
            <a:avLst/>
          </a:prstGeom>
        </p:spPr>
      </p:pic>
      <p:pic>
        <p:nvPicPr>
          <p:cNvPr id="5" name="corpBackgroun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1" y="0"/>
            <a:ext cx="9144000" cy="5146766"/>
          </a:xfrm>
          <a:prstGeom prst="rect">
            <a:avLst/>
          </a:prstGeom>
        </p:spPr>
      </p:pic>
      <p:sp>
        <p:nvSpPr>
          <p:cNvPr id="11" name="AutoShape 3"/>
          <p:cNvSpPr>
            <a:spLocks noChangeAspect="1" noChangeArrowheads="1" noTextEdit="1"/>
          </p:cNvSpPr>
          <p:nvPr userDrawn="1"/>
        </p:nvSpPr>
        <p:spPr bwMode="auto">
          <a:xfrm>
            <a:off x="0" y="0"/>
            <a:ext cx="91440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AutoShape 3"/>
          <p:cNvSpPr>
            <a:spLocks noChangeAspect="1" noChangeArrowheads="1" noTextEdit="1"/>
          </p:cNvSpPr>
          <p:nvPr userDrawn="1"/>
        </p:nvSpPr>
        <p:spPr bwMode="auto">
          <a:xfrm>
            <a:off x="1589"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 name="Title 1"/>
          <p:cNvSpPr>
            <a:spLocks noGrp="1"/>
          </p:cNvSpPr>
          <p:nvPr>
            <p:ph type="ctrTitle"/>
          </p:nvPr>
        </p:nvSpPr>
        <p:spPr>
          <a:xfrm>
            <a:off x="810000" y="1408021"/>
            <a:ext cx="7128792" cy="407094"/>
          </a:xfrm>
        </p:spPr>
        <p:txBody>
          <a:bodyPr lIns="0" tIns="0" rIns="0" bIns="0" anchor="t" anchorCtr="0">
            <a:noAutofit/>
          </a:bodyPr>
          <a:lstStyle>
            <a:lvl1pPr>
              <a:lnSpc>
                <a:spcPts val="3400"/>
              </a:lnSpc>
              <a:defRPr sz="2800" b="0"/>
            </a:lvl1pPr>
          </a:lstStyle>
          <a:p>
            <a:r>
              <a:rPr lang="en-US"/>
              <a:t>Click to edit Master title style</a:t>
            </a:r>
            <a:endParaRPr lang="en-GB" dirty="0"/>
          </a:p>
        </p:txBody>
      </p:sp>
      <p:sp>
        <p:nvSpPr>
          <p:cNvPr id="3" name="Subtitle 2"/>
          <p:cNvSpPr>
            <a:spLocks noGrp="1"/>
          </p:cNvSpPr>
          <p:nvPr>
            <p:ph type="subTitle" idx="1"/>
          </p:nvPr>
        </p:nvSpPr>
        <p:spPr>
          <a:xfrm>
            <a:off x="810000" y="1923176"/>
            <a:ext cx="5204952" cy="540310"/>
          </a:xfrm>
        </p:spPr>
        <p:txBody>
          <a:bodyPr wrap="square" lIns="0" tIns="0" rIns="0" bIns="0" anchor="t" anchorCtr="0">
            <a:noAutofit/>
          </a:bodyPr>
          <a:lstStyle>
            <a:lvl1pPr marL="0" indent="0" algn="l">
              <a:lnSpc>
                <a:spcPts val="2400"/>
              </a:lnSpc>
              <a:buNone/>
              <a:defRPr sz="1800" i="1">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7" name="Text Placeholder 6"/>
          <p:cNvSpPr>
            <a:spLocks noGrp="1"/>
          </p:cNvSpPr>
          <p:nvPr>
            <p:ph type="body" sz="quarter" idx="10"/>
          </p:nvPr>
        </p:nvSpPr>
        <p:spPr>
          <a:xfrm>
            <a:off x="810000" y="2609244"/>
            <a:ext cx="2397464" cy="394554"/>
          </a:xfrm>
        </p:spPr>
        <p:txBody>
          <a:bodyPr lIns="0" rIns="0">
            <a:noAutofit/>
          </a:bodyPr>
          <a:lstStyle>
            <a:lvl1pPr marL="0" indent="0">
              <a:lnSpc>
                <a:spcPts val="1700"/>
              </a:lnSpc>
              <a:buFontTx/>
              <a:buNone/>
              <a:defRPr sz="1300"/>
            </a:lvl1pPr>
          </a:lstStyle>
          <a:p>
            <a:pPr lvl="0"/>
            <a:r>
              <a:rPr lang="en-US"/>
              <a:t>Edit Master text styles</a:t>
            </a:r>
          </a:p>
        </p:txBody>
      </p:sp>
      <p:sp>
        <p:nvSpPr>
          <p:cNvPr id="10" name="Rectangle 5"/>
          <p:cNvSpPr>
            <a:spLocks noChangeArrowheads="1"/>
          </p:cNvSpPr>
          <p:nvPr userDrawn="1"/>
        </p:nvSpPr>
        <p:spPr bwMode="auto">
          <a:xfrm>
            <a:off x="1589" y="0"/>
            <a:ext cx="9140825" cy="514111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326558434"/>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999" y="351163"/>
            <a:ext cx="8172000" cy="410788"/>
          </a:xfrm>
          <a:prstGeom prst="rect">
            <a:avLst/>
          </a:prstGeom>
        </p:spPr>
        <p:txBody>
          <a:bodyPr vert="horz" lIns="0" tIns="45720" rIns="0" bIns="45720" rtlCol="0" anchor="ctr" anchorCtr="0">
            <a:normAutofit/>
          </a:bodyPr>
          <a:lstStyle/>
          <a:p>
            <a:r>
              <a:rPr lang="en-US"/>
              <a:t>Click to edit Master title style</a:t>
            </a:r>
            <a:endParaRPr lang="en-GB" dirty="0"/>
          </a:p>
        </p:txBody>
      </p:sp>
      <p:sp>
        <p:nvSpPr>
          <p:cNvPr id="3" name="Text Placeholder 2"/>
          <p:cNvSpPr>
            <a:spLocks noGrp="1"/>
          </p:cNvSpPr>
          <p:nvPr>
            <p:ph type="body" idx="1"/>
          </p:nvPr>
        </p:nvSpPr>
        <p:spPr>
          <a:xfrm>
            <a:off x="468000" y="891412"/>
            <a:ext cx="8172566" cy="378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467544" y="4831200"/>
            <a:ext cx="180000" cy="135000"/>
          </a:xfrm>
          <a:prstGeom prst="rect">
            <a:avLst/>
          </a:prstGeom>
        </p:spPr>
        <p:txBody>
          <a:bodyPr vert="horz" lIns="0" tIns="0" rIns="0" bIns="0" rtlCol="0" anchor="ctr"/>
          <a:lstStyle>
            <a:lvl1pPr algn="l">
              <a:defRPr sz="900">
                <a:solidFill>
                  <a:schemeClr val="bg2"/>
                </a:solidFill>
                <a:latin typeface="Arial" pitchFamily="34" charset="0"/>
                <a:cs typeface="Arial" pitchFamily="34" charset="0"/>
              </a:defRPr>
            </a:lvl1pPr>
          </a:lstStyle>
          <a:p>
            <a:fld id="{C31F7836-E4B3-4985-A8BA-D04AF4A8C90B}" type="slidenum">
              <a:rPr lang="en-GB" smtClean="0"/>
              <a:pPr/>
              <a:t>‹#›</a:t>
            </a:fld>
            <a:endParaRPr lang="en-GB" dirty="0"/>
          </a:p>
        </p:txBody>
      </p:sp>
      <p:sp>
        <p:nvSpPr>
          <p:cNvPr id="7" name="Footer"/>
          <p:cNvSpPr txBox="1"/>
          <p:nvPr/>
        </p:nvSpPr>
        <p:spPr>
          <a:xfrm>
            <a:off x="720000" y="4831200"/>
            <a:ext cx="4320000" cy="135000"/>
          </a:xfrm>
          <a:prstGeom prst="rect">
            <a:avLst/>
          </a:prstGeom>
          <a:noFill/>
        </p:spPr>
        <p:txBody>
          <a:bodyPr wrap="square" lIns="0" tIns="0" rIns="0" bIns="0" rtlCol="0" anchor="ctr" anchorCtr="0">
            <a:noAutofit/>
          </a:bodyPr>
          <a:lstStyle/>
          <a:p>
            <a:r>
              <a:rPr lang="en-GB" sz="900">
                <a:solidFill>
                  <a:srgbClr val="00577E"/>
                </a:solidFill>
                <a:latin typeface="Arial" pitchFamily="34" charset="0"/>
                <a:cs typeface="Arial" pitchFamily="34" charset="0"/>
              </a:rPr>
              <a:t>09 August 2018</a:t>
            </a:r>
            <a:endParaRPr lang="en-GB" sz="900" dirty="0">
              <a:solidFill>
                <a:srgbClr val="00577E"/>
              </a:solidFill>
              <a:latin typeface="Arial" pitchFamily="34" charset="0"/>
              <a:cs typeface="Arial" pitchFamily="34" charset="0"/>
            </a:endParaRPr>
          </a:p>
        </p:txBody>
      </p:sp>
      <p:pic>
        <p:nvPicPr>
          <p:cNvPr id="4" name="Picture 3"/>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57" y="0"/>
            <a:ext cx="9143686" cy="182874"/>
          </a:xfrm>
          <a:prstGeom prst="rect">
            <a:avLst/>
          </a:prstGeom>
        </p:spPr>
      </p:pic>
      <p:pic>
        <p:nvPicPr>
          <p:cNvPr id="9" name="Logo"/>
          <p:cNvPicPr>
            <a:picLocks/>
          </p:cNvPicPr>
          <p:nvPr userDrawn="1"/>
        </p:nvPicPr>
        <p:blipFill>
          <a:blip r:embed="rId20" cstate="print">
            <a:extLst>
              <a:ext uri="{28A0092B-C50C-407E-A947-70E740481C1C}">
                <a14:useLocalDpi xmlns:a14="http://schemas.microsoft.com/office/drawing/2010/main" val="0"/>
              </a:ext>
            </a:extLst>
          </a:blip>
          <a:stretch>
            <a:fillRect/>
          </a:stretch>
        </p:blipFill>
        <p:spPr>
          <a:xfrm>
            <a:off x="7232401" y="4842001"/>
            <a:ext cx="1389600" cy="144000"/>
          </a:xfrm>
          <a:prstGeom prst="rect">
            <a:avLst/>
          </a:prstGeom>
        </p:spPr>
      </p:pic>
    </p:spTree>
    <p:extLst>
      <p:ext uri="{BB962C8B-B14F-4D97-AF65-F5344CB8AC3E}">
        <p14:creationId xmlns:p14="http://schemas.microsoft.com/office/powerpoint/2010/main" val="3201684575"/>
      </p:ext>
    </p:extLst>
  </p:cSld>
  <p:clrMap bg1="lt1" tx1="dk1" bg2="lt2" tx2="dk2" accent1="accent1" accent2="accent2" accent3="accent3" accent4="accent4" accent5="accent5" accent6="accent6" hlink="hlink" folHlink="folHlink"/>
  <p:sldLayoutIdLst>
    <p:sldLayoutId id="2147483665" r:id="rId1"/>
    <p:sldLayoutId id="2147483698" r:id="rId2"/>
    <p:sldLayoutId id="2147483650" r:id="rId3"/>
    <p:sldLayoutId id="2147483674" r:id="rId4"/>
    <p:sldLayoutId id="2147483672" r:id="rId5"/>
    <p:sldLayoutId id="2147483697" r:id="rId6"/>
    <p:sldLayoutId id="2147483664" r:id="rId7"/>
    <p:sldLayoutId id="2147483712" r:id="rId8"/>
    <p:sldLayoutId id="2147483724" r:id="rId9"/>
    <p:sldLayoutId id="2147483717" r:id="rId10"/>
    <p:sldLayoutId id="2147483713" r:id="rId11"/>
    <p:sldLayoutId id="2147483714" r:id="rId12"/>
    <p:sldLayoutId id="2147483715" r:id="rId13"/>
    <p:sldLayoutId id="2147483720" r:id="rId14"/>
    <p:sldLayoutId id="2147483722" r:id="rId15"/>
    <p:sldLayoutId id="2147483723" r:id="rId16"/>
    <p:sldLayoutId id="2147483721" r:id="rId17"/>
  </p:sldLayoutIdLst>
  <p:transition spd="slow"/>
  <p:hf hdr="0" ftr="0" dt="0"/>
  <p:txStyles>
    <p:titleStyle>
      <a:lvl1pPr algn="l" defTabSz="914400" rtl="0" eaLnBrk="1" latinLnBrk="0" hangingPunct="1">
        <a:spcBef>
          <a:spcPct val="0"/>
        </a:spcBef>
        <a:buNone/>
        <a:defRPr sz="2800" b="1" kern="1200">
          <a:solidFill>
            <a:srgbClr val="00577E"/>
          </a:solidFill>
          <a:latin typeface="Arial" pitchFamily="34" charset="0"/>
          <a:ea typeface="+mj-ea"/>
          <a:cs typeface="Arial" pitchFamily="34" charset="0"/>
        </a:defRPr>
      </a:lvl1pPr>
    </p:titleStyle>
    <p:bodyStyle>
      <a:lvl1pPr marL="270000" indent="-270000" algn="l" defTabSz="914400" rtl="0" eaLnBrk="1" latinLnBrk="0" hangingPunct="1">
        <a:spcBef>
          <a:spcPts val="0"/>
        </a:spcBef>
        <a:buClr>
          <a:schemeClr val="bg2"/>
        </a:buClr>
        <a:buSzPct val="80000"/>
        <a:buFont typeface="Wingdings" pitchFamily="2" charset="2"/>
        <a:buChar char="n"/>
        <a:defRPr sz="1400" kern="1200">
          <a:solidFill>
            <a:srgbClr val="00577E"/>
          </a:solidFill>
          <a:latin typeface="Arial" pitchFamily="34" charset="0"/>
          <a:ea typeface="+mn-ea"/>
          <a:cs typeface="Arial" pitchFamily="34" charset="0"/>
        </a:defRPr>
      </a:lvl1pPr>
      <a:lvl2pPr marL="540000" indent="-270000" algn="l" defTabSz="914400" rtl="0" eaLnBrk="1" latinLnBrk="0" hangingPunct="1">
        <a:spcBef>
          <a:spcPts val="0"/>
        </a:spcBef>
        <a:buClr>
          <a:schemeClr val="bg2"/>
        </a:buClr>
        <a:buSzPct val="70000"/>
        <a:buFont typeface="Wingdings" pitchFamily="2" charset="2"/>
        <a:buChar char="n"/>
        <a:defRPr sz="1400" kern="1200">
          <a:solidFill>
            <a:srgbClr val="00577E"/>
          </a:solidFill>
          <a:latin typeface="Arial" pitchFamily="34" charset="0"/>
          <a:ea typeface="+mn-ea"/>
          <a:cs typeface="Arial" pitchFamily="34" charset="0"/>
        </a:defRPr>
      </a:lvl2pPr>
      <a:lvl3pPr marL="81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3pPr>
      <a:lvl4pPr marL="108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4pPr>
      <a:lvl5pPr marL="1350000" indent="-270000" algn="l" defTabSz="914400" rtl="0" eaLnBrk="1" latinLnBrk="0" hangingPunct="1">
        <a:spcBef>
          <a:spcPts val="0"/>
        </a:spcBef>
        <a:buClr>
          <a:schemeClr val="bg2"/>
        </a:buClr>
        <a:buSzPct val="70000"/>
        <a:buFont typeface="Wingdings" pitchFamily="2" charset="2"/>
        <a:buChar char=""/>
        <a:defRPr sz="1400" kern="1200">
          <a:solidFill>
            <a:srgbClr val="00577E"/>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95" userDrawn="1">
          <p15:clr>
            <a:srgbClr val="F26B43"/>
          </p15:clr>
        </p15:guide>
        <p15:guide id="3" pos="545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Sidmouth Beach Management Scheme</a:t>
            </a:r>
            <a:endParaRPr lang="en-GB" dirty="0"/>
          </a:p>
        </p:txBody>
      </p:sp>
      <p:sp>
        <p:nvSpPr>
          <p:cNvPr id="3" name="Subtitle 2"/>
          <p:cNvSpPr>
            <a:spLocks noGrp="1"/>
          </p:cNvSpPr>
          <p:nvPr>
            <p:ph type="subTitle" idx="1"/>
          </p:nvPr>
        </p:nvSpPr>
        <p:spPr/>
        <p:txBody>
          <a:bodyPr/>
          <a:lstStyle/>
          <a:p>
            <a:r>
              <a:rPr lang="en-GB"/>
              <a:t>Steering Group Meeting</a:t>
            </a:r>
            <a:endParaRPr lang="en-GB" dirty="0"/>
          </a:p>
        </p:txBody>
      </p:sp>
      <p:sp>
        <p:nvSpPr>
          <p:cNvPr id="4" name="Text Placeholder 3"/>
          <p:cNvSpPr>
            <a:spLocks noGrp="1"/>
          </p:cNvSpPr>
          <p:nvPr>
            <p:ph type="body" sz="quarter" idx="10"/>
          </p:nvPr>
        </p:nvSpPr>
        <p:spPr/>
        <p:txBody>
          <a:bodyPr/>
          <a:lstStyle/>
          <a:p>
            <a:r>
              <a:rPr lang="en-GB"/>
              <a:t>Royal HaskoningDHV</a:t>
            </a:r>
          </a:p>
          <a:p>
            <a:r>
              <a:rPr lang="en-GB"/>
              <a:t>09 August 2018</a:t>
            </a:r>
          </a:p>
          <a:p>
            <a:r>
              <a:rPr lang="en-GB" b="1"/>
              <a:t>Project related</a:t>
            </a:r>
            <a:endParaRPr lang="en-GB" b="1" dirty="0"/>
          </a:p>
        </p:txBody>
      </p:sp>
    </p:spTree>
    <p:extLst>
      <p:ext uri="{BB962C8B-B14F-4D97-AF65-F5344CB8AC3E}">
        <p14:creationId xmlns:p14="http://schemas.microsoft.com/office/powerpoint/2010/main" val="360876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Concept Options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10</a:t>
            </a:fld>
            <a:endParaRPr lang="en-GB" dirty="0"/>
          </a:p>
        </p:txBody>
      </p:sp>
      <p:sp>
        <p:nvSpPr>
          <p:cNvPr id="5" name="Content Placeholder 2"/>
          <p:cNvSpPr>
            <a:spLocks noGrp="1"/>
          </p:cNvSpPr>
          <p:nvPr>
            <p:ph idx="1"/>
          </p:nvPr>
        </p:nvSpPr>
        <p:spPr>
          <a:xfrm>
            <a:off x="467544" y="915566"/>
            <a:ext cx="8172566" cy="3780000"/>
          </a:xfrm>
        </p:spPr>
        <p:txBody>
          <a:bodyPr/>
          <a:lstStyle/>
          <a:p>
            <a:r>
              <a:rPr lang="en-GB" dirty="0"/>
              <a:t>Option 5: 2no. 120m rock groyne</a:t>
            </a:r>
          </a:p>
        </p:txBody>
      </p:sp>
      <p:pic>
        <p:nvPicPr>
          <p:cNvPr id="3" name="Picture 2"/>
          <p:cNvPicPr>
            <a:picLocks noChangeAspect="1"/>
          </p:cNvPicPr>
          <p:nvPr/>
        </p:nvPicPr>
        <p:blipFill rotWithShape="1">
          <a:blip r:embed="rId3"/>
          <a:srcRect b="21640"/>
          <a:stretch/>
        </p:blipFill>
        <p:spPr>
          <a:xfrm>
            <a:off x="1421479" y="1210339"/>
            <a:ext cx="6264696" cy="3553044"/>
          </a:xfrm>
          <a:prstGeom prst="rect">
            <a:avLst/>
          </a:prstGeom>
        </p:spPr>
      </p:pic>
    </p:spTree>
    <p:extLst>
      <p:ext uri="{BB962C8B-B14F-4D97-AF65-F5344CB8AC3E}">
        <p14:creationId xmlns:p14="http://schemas.microsoft.com/office/powerpoint/2010/main" val="40660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Appraisal Summary – Main Criteria</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11</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2795322499"/>
              </p:ext>
            </p:extLst>
          </p:nvPr>
        </p:nvGraphicFramePr>
        <p:xfrm>
          <a:off x="463005" y="803886"/>
          <a:ext cx="8208000" cy="3496056"/>
        </p:xfrm>
        <a:graphic>
          <a:graphicData uri="http://schemas.openxmlformats.org/drawingml/2006/table">
            <a:tbl>
              <a:tblPr firstRow="1" bandRow="1">
                <a:tableStyleId>{2D5ABB26-0587-4C30-8999-92F81FD0307C}</a:tableStyleId>
              </a:tblPr>
              <a:tblGrid>
                <a:gridCol w="508595">
                  <a:extLst>
                    <a:ext uri="{9D8B030D-6E8A-4147-A177-3AD203B41FA5}">
                      <a16:colId xmlns="" xmlns:a16="http://schemas.microsoft.com/office/drawing/2014/main" val="179671123"/>
                    </a:ext>
                  </a:extLst>
                </a:gridCol>
                <a:gridCol w="859405">
                  <a:extLst>
                    <a:ext uri="{9D8B030D-6E8A-4147-A177-3AD203B41FA5}">
                      <a16:colId xmlns="" xmlns:a16="http://schemas.microsoft.com/office/drawing/2014/main" val="414419883"/>
                    </a:ext>
                  </a:extLst>
                </a:gridCol>
                <a:gridCol w="1368000">
                  <a:extLst>
                    <a:ext uri="{9D8B030D-6E8A-4147-A177-3AD203B41FA5}">
                      <a16:colId xmlns="" xmlns:a16="http://schemas.microsoft.com/office/drawing/2014/main" val="531745922"/>
                    </a:ext>
                  </a:extLst>
                </a:gridCol>
                <a:gridCol w="1368000">
                  <a:extLst>
                    <a:ext uri="{9D8B030D-6E8A-4147-A177-3AD203B41FA5}">
                      <a16:colId xmlns="" xmlns:a16="http://schemas.microsoft.com/office/drawing/2014/main" val="376500740"/>
                    </a:ext>
                  </a:extLst>
                </a:gridCol>
                <a:gridCol w="1368000">
                  <a:extLst>
                    <a:ext uri="{9D8B030D-6E8A-4147-A177-3AD203B41FA5}">
                      <a16:colId xmlns="" xmlns:a16="http://schemas.microsoft.com/office/drawing/2014/main" val="4019868211"/>
                    </a:ext>
                  </a:extLst>
                </a:gridCol>
                <a:gridCol w="1368000">
                  <a:extLst>
                    <a:ext uri="{9D8B030D-6E8A-4147-A177-3AD203B41FA5}">
                      <a16:colId xmlns="" xmlns:a16="http://schemas.microsoft.com/office/drawing/2014/main" val="4015360178"/>
                    </a:ext>
                  </a:extLst>
                </a:gridCol>
                <a:gridCol w="1368000">
                  <a:extLst>
                    <a:ext uri="{9D8B030D-6E8A-4147-A177-3AD203B41FA5}">
                      <a16:colId xmlns="" xmlns:a16="http://schemas.microsoft.com/office/drawing/2014/main" val="781290936"/>
                    </a:ext>
                  </a:extLst>
                </a:gridCol>
              </a:tblGrid>
              <a:tr h="203200">
                <a:tc gridSpan="2">
                  <a:txBody>
                    <a:bodyPr/>
                    <a:lstStyle/>
                    <a:p>
                      <a:pPr algn="l">
                        <a:lnSpc>
                          <a:spcPct val="110000"/>
                        </a:lnSpc>
                      </a:pPr>
                      <a:r>
                        <a:rPr lang="en-GB" sz="700" b="0" dirty="0">
                          <a:solidFill>
                            <a:srgbClr val="FFFFFF"/>
                          </a:solidFill>
                          <a:latin typeface="Arial" panose="020B0604020202020204" pitchFamily="34" charset="0"/>
                        </a:rPr>
                        <a:t>Criteria / Option</a:t>
                      </a: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hMerge="1">
                  <a:txBody>
                    <a:bodyPr/>
                    <a:lstStyle/>
                    <a:p>
                      <a:endParaRPr lang="en-GB"/>
                    </a:p>
                  </a:txBody>
                  <a:tcPr/>
                </a:tc>
                <a:tc>
                  <a:txBody>
                    <a:bodyPr/>
                    <a:lstStyle/>
                    <a:p>
                      <a:pPr algn="l">
                        <a:lnSpc>
                          <a:spcPct val="110000"/>
                        </a:lnSpc>
                      </a:pPr>
                      <a:r>
                        <a:rPr lang="en-GB" sz="700" b="0" dirty="0">
                          <a:solidFill>
                            <a:srgbClr val="FFFFFF"/>
                          </a:solidFill>
                          <a:latin typeface="Arial" panose="020B0604020202020204" pitchFamily="34" charset="0"/>
                        </a:rPr>
                        <a:t>1no. Short groyne</a:t>
                      </a: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algn="l">
                        <a:lnSpc>
                          <a:spcPct val="110000"/>
                        </a:lnSpc>
                      </a:pPr>
                      <a:r>
                        <a:rPr lang="en-GB" sz="700" b="0" dirty="0">
                          <a:solidFill>
                            <a:srgbClr val="FFFFFF"/>
                          </a:solidFill>
                          <a:latin typeface="Arial" panose="020B0604020202020204" pitchFamily="34" charset="0"/>
                        </a:rPr>
                        <a:t>2no. Short groyne</a:t>
                      </a: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algn="l">
                        <a:lnSpc>
                          <a:spcPct val="110000"/>
                        </a:lnSpc>
                      </a:pPr>
                      <a:r>
                        <a:rPr lang="en-GB" sz="700" b="0" dirty="0">
                          <a:solidFill>
                            <a:srgbClr val="FFFFFF"/>
                          </a:solidFill>
                          <a:latin typeface="Arial" panose="020B0604020202020204" pitchFamily="34" charset="0"/>
                        </a:rPr>
                        <a:t>1no. Long groyne</a:t>
                      </a: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algn="l">
                        <a:lnSpc>
                          <a:spcPct val="110000"/>
                        </a:lnSpc>
                      </a:pPr>
                      <a:r>
                        <a:rPr lang="en-GB" sz="700" b="0" dirty="0">
                          <a:solidFill>
                            <a:srgbClr val="FFFFFF"/>
                          </a:solidFill>
                          <a:latin typeface="Arial" panose="020B0604020202020204" pitchFamily="34" charset="0"/>
                        </a:rPr>
                        <a:t>1no. Short and 1no. Long groyne</a:t>
                      </a: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algn="l">
                        <a:lnSpc>
                          <a:spcPct val="110000"/>
                        </a:lnSpc>
                      </a:pPr>
                      <a:r>
                        <a:rPr lang="en-GB" sz="700" b="0" dirty="0">
                          <a:solidFill>
                            <a:srgbClr val="FFFFFF"/>
                          </a:solidFill>
                          <a:latin typeface="Arial" panose="020B0604020202020204" pitchFamily="34" charset="0"/>
                        </a:rPr>
                        <a:t>2no. Long</a:t>
                      </a:r>
                      <a:r>
                        <a:rPr lang="en-GB" sz="700" b="0" baseline="0" dirty="0">
                          <a:solidFill>
                            <a:srgbClr val="FFFFFF"/>
                          </a:solidFill>
                          <a:latin typeface="Arial" panose="020B0604020202020204" pitchFamily="34" charset="0"/>
                        </a:rPr>
                        <a:t> groynes</a:t>
                      </a:r>
                      <a:endParaRPr lang="en-GB" sz="700" b="0" dirty="0">
                        <a:solidFill>
                          <a:srgbClr val="FFFFFF"/>
                        </a:solidFill>
                        <a:latin typeface="Arial" panose="020B0604020202020204" pitchFamily="34" charset="0"/>
                      </a:endParaRPr>
                    </a:p>
                  </a:txBody>
                  <a:tcP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extLst>
                  <a:ext uri="{0D108BD9-81ED-4DB2-BD59-A6C34878D82A}">
                    <a16:rowId xmlns="" xmlns:a16="http://schemas.microsoft.com/office/drawing/2014/main" val="955243290"/>
                  </a:ext>
                </a:extLst>
              </a:tr>
              <a:tr h="203200">
                <a:tc gridSpan="2">
                  <a:txBody>
                    <a:bodyPr/>
                    <a:lstStyle/>
                    <a:p>
                      <a:pPr algn="l">
                        <a:lnSpc>
                          <a:spcPct val="110000"/>
                        </a:lnSpc>
                      </a:pPr>
                      <a:r>
                        <a:rPr lang="en-GB" sz="700" b="0" dirty="0">
                          <a:latin typeface="Arial" panose="020B0604020202020204" pitchFamily="34" charset="0"/>
                        </a:rPr>
                        <a:t>Maintenance</a:t>
                      </a:r>
                    </a:p>
                    <a:p>
                      <a:pPr algn="l">
                        <a:lnSpc>
                          <a:spcPct val="110000"/>
                        </a:lnSpc>
                      </a:pPr>
                      <a:r>
                        <a:rPr lang="en-GB" sz="700" b="0" dirty="0">
                          <a:latin typeface="Arial" panose="020B0604020202020204" pitchFamily="34" charset="0"/>
                        </a:rPr>
                        <a:t>(frequency and</a:t>
                      </a:r>
                      <a:r>
                        <a:rPr lang="en-GB" sz="700" b="0" baseline="0" dirty="0">
                          <a:latin typeface="Arial" panose="020B0604020202020204" pitchFamily="34" charset="0"/>
                        </a:rPr>
                        <a:t> cost of</a:t>
                      </a:r>
                      <a:r>
                        <a:rPr lang="en-GB" sz="700" b="0" dirty="0">
                          <a:latin typeface="Arial" panose="020B0604020202020204" pitchFamily="34" charset="0"/>
                        </a:rPr>
                        <a:t> recycling and recharge)</a:t>
                      </a:r>
                    </a:p>
                  </a:txBody>
                  <a:tcP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hMerge="1">
                  <a:txBody>
                    <a:bodyPr/>
                    <a:lstStyle/>
                    <a:p>
                      <a:endParaRPr lang="en-GB"/>
                    </a:p>
                  </a:txBody>
                  <a:tcPr/>
                </a:tc>
                <a:tc>
                  <a:txBody>
                    <a:bodyPr/>
                    <a:lstStyle/>
                    <a:p>
                      <a:pPr marL="0" algn="l" defTabSz="914400" rtl="0" eaLnBrk="1" latinLnBrk="0" hangingPunct="1">
                        <a:lnSpc>
                          <a:spcPct val="110000"/>
                        </a:lnSpc>
                      </a:pPr>
                      <a:r>
                        <a:rPr lang="en-GB" sz="700" b="0" kern="1200" dirty="0">
                          <a:latin typeface="Arial" panose="020B0604020202020204" pitchFamily="34" charset="0"/>
                        </a:rPr>
                        <a:t>Very 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Medium</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C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Low</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Very Low</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extLst>
                  <a:ext uri="{0D108BD9-81ED-4DB2-BD59-A6C34878D82A}">
                    <a16:rowId xmlns="" xmlns:a16="http://schemas.microsoft.com/office/drawing/2014/main" val="2629179976"/>
                  </a:ext>
                </a:extLst>
              </a:tr>
              <a:tr h="203200">
                <a:tc gridSpan="2">
                  <a:txBody>
                    <a:bodyPr/>
                    <a:lstStyle/>
                    <a:p>
                      <a:pPr algn="l">
                        <a:lnSpc>
                          <a:spcPct val="110000"/>
                        </a:lnSpc>
                      </a:pPr>
                      <a:r>
                        <a:rPr lang="en-GB" sz="700" b="0" dirty="0">
                          <a:latin typeface="Arial" panose="020B0604020202020204" pitchFamily="34" charset="0"/>
                        </a:rPr>
                        <a:t>Environmental Impacts</a:t>
                      </a:r>
                    </a:p>
                    <a:p>
                      <a:pPr algn="l">
                        <a:lnSpc>
                          <a:spcPct val="110000"/>
                        </a:lnSpc>
                      </a:pPr>
                      <a:endParaRPr lang="en-GB" sz="700" b="0" dirty="0">
                        <a:latin typeface="Arial" panose="020B0604020202020204" pitchFamily="34" charset="0"/>
                      </a:endParaRPr>
                    </a:p>
                  </a:txBody>
                  <a:tcP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hMerge="1">
                  <a:txBody>
                    <a:bodyPr/>
                    <a:lstStyle/>
                    <a:p>
                      <a:endParaRPr lang="en-GB"/>
                    </a:p>
                  </a:txBody>
                  <a:tcPr/>
                </a:tc>
                <a:tc>
                  <a:txBody>
                    <a:bodyPr/>
                    <a:lstStyle/>
                    <a:p>
                      <a:pPr marL="0" algn="l" defTabSz="914400" rtl="0" eaLnBrk="1" latinLnBrk="0" hangingPunct="1">
                        <a:lnSpc>
                          <a:spcPct val="110000"/>
                        </a:lnSpc>
                      </a:pPr>
                      <a:r>
                        <a:rPr lang="en-GB" sz="700" b="0" kern="1200" dirty="0">
                          <a:latin typeface="Arial" panose="020B0604020202020204" pitchFamily="34" charset="0"/>
                        </a:rPr>
                        <a:t>Low</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Medium</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C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Medium</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C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extLst>
                  <a:ext uri="{0D108BD9-81ED-4DB2-BD59-A6C34878D82A}">
                    <a16:rowId xmlns="" xmlns:a16="http://schemas.microsoft.com/office/drawing/2014/main" val="1156270013"/>
                  </a:ext>
                </a:extLst>
              </a:tr>
              <a:tr h="203200">
                <a:tc rowSpan="6">
                  <a:txBody>
                    <a:bodyPr/>
                    <a:lstStyle/>
                    <a:p>
                      <a:pPr marL="0" algn="l" defTabSz="914400" rtl="0" eaLnBrk="1" latinLnBrk="0" hangingPunct="1">
                        <a:lnSpc>
                          <a:spcPct val="110000"/>
                        </a:lnSpc>
                      </a:pPr>
                      <a:r>
                        <a:rPr lang="en-GB" sz="700" b="0" kern="1200" dirty="0">
                          <a:latin typeface="Arial" panose="020B0604020202020204" pitchFamily="34" charset="0"/>
                        </a:rPr>
                        <a:t>Cost</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80C2D4"/>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PV Initial Construction Cost</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£7.5M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£7.9M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£9.0M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£9.5M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£10.3M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extLst>
                  <a:ext uri="{0D108BD9-81ED-4DB2-BD59-A6C34878D82A}">
                    <a16:rowId xmlns="" xmlns:a16="http://schemas.microsoft.com/office/drawing/2014/main" val="4208436007"/>
                  </a:ext>
                </a:extLst>
              </a:tr>
              <a:tr h="203200">
                <a:tc vMerge="1">
                  <a:txBody>
                    <a:bodyPr/>
                    <a:lstStyle/>
                    <a:p>
                      <a:pPr marL="0" algn="ctr" defTabSz="914400" rtl="0" eaLnBrk="1" latinLnBrk="0" hangingPunct="1">
                        <a:lnSpc>
                          <a:spcPct val="110000"/>
                        </a:lnSpc>
                      </a:pPr>
                      <a:endParaRPr lang="en-GB" sz="600" b="0" kern="1200" dirty="0">
                        <a:solidFill>
                          <a:schemeClr val="tx1"/>
                        </a:solidFill>
                        <a:latin typeface="Arial" panose="020B0604020202020204" pitchFamily="34" charset="0"/>
                        <a:ea typeface="+mn-ea"/>
                        <a:cs typeface="+mn-cs"/>
                      </a:endParaRPr>
                    </a:p>
                  </a:txBody>
                  <a:tcPr anchor="ctr">
                    <a:lnL w="19050">
                      <a:solidFill>
                        <a:srgbClr val="FFFFFF"/>
                      </a:solid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C2D4"/>
                    </a:solidFill>
                  </a:tcPr>
                </a:tc>
                <a:tc>
                  <a:txBody>
                    <a:bodyPr/>
                    <a:lstStyle/>
                    <a:p>
                      <a:pPr marL="0" algn="l" defTabSz="914400" rtl="0" eaLnBrk="1" latinLnBrk="0" hangingPunct="1">
                        <a:lnSpc>
                          <a:spcPct val="110000"/>
                        </a:lnSpc>
                      </a:pPr>
                      <a:r>
                        <a:rPr lang="en-GB" sz="700" b="0" kern="1200" dirty="0" err="1">
                          <a:solidFill>
                            <a:schemeClr val="tx1"/>
                          </a:solidFill>
                          <a:latin typeface="Arial" panose="020B0604020202020204" pitchFamily="34" charset="0"/>
                          <a:ea typeface="+mn-ea"/>
                          <a:cs typeface="+mn-cs"/>
                        </a:rPr>
                        <a:t>FDGIA</a:t>
                      </a:r>
                      <a:r>
                        <a:rPr lang="en-GB" sz="700" b="0" kern="1200" dirty="0">
                          <a:solidFill>
                            <a:schemeClr val="tx1"/>
                          </a:solidFill>
                          <a:latin typeface="Arial" panose="020B0604020202020204" pitchFamily="34" charset="0"/>
                          <a:ea typeface="+mn-ea"/>
                          <a:cs typeface="+mn-cs"/>
                        </a:rPr>
                        <a:t> Contribution</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£3.1M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£3.6M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£5.1M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£5.3M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£5.5M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extLst>
                  <a:ext uri="{0D108BD9-81ED-4DB2-BD59-A6C34878D82A}">
                    <a16:rowId xmlns="" xmlns:a16="http://schemas.microsoft.com/office/drawing/2014/main" val="446586635"/>
                  </a:ext>
                </a:extLst>
              </a:tr>
              <a:tr h="203200">
                <a:tc vMerge="1">
                  <a:txBody>
                    <a:bodyPr/>
                    <a:lstStyle/>
                    <a:p>
                      <a:pPr marL="0" algn="ctr" defTabSz="914400" rtl="0" eaLnBrk="1" latinLnBrk="0" hangingPunct="1">
                        <a:lnSpc>
                          <a:spcPct val="110000"/>
                        </a:lnSpc>
                      </a:pPr>
                      <a:endParaRPr lang="en-GB" sz="600" b="0" kern="1200" dirty="0">
                        <a:solidFill>
                          <a:schemeClr val="tx1"/>
                        </a:solidFill>
                        <a:latin typeface="Arial" panose="020B0604020202020204" pitchFamily="34" charset="0"/>
                        <a:ea typeface="+mn-ea"/>
                        <a:cs typeface="+mn-cs"/>
                      </a:endParaRPr>
                    </a:p>
                  </a:txBody>
                  <a:tcPr anchor="ctr">
                    <a:lnL w="19050">
                      <a:solidFill>
                        <a:srgbClr val="FFFFFF"/>
                      </a:solid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C2D4"/>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EDDC Contribution</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£4.4M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£4.3M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£3.9M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£4.1M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£4.8M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extLst>
                  <a:ext uri="{0D108BD9-81ED-4DB2-BD59-A6C34878D82A}">
                    <a16:rowId xmlns="" xmlns:a16="http://schemas.microsoft.com/office/drawing/2014/main" val="1880074174"/>
                  </a:ext>
                </a:extLst>
              </a:tr>
              <a:tr h="203200">
                <a:tc vMerge="1">
                  <a:txBody>
                    <a:bodyPr/>
                    <a:lstStyle/>
                    <a:p>
                      <a:endParaRPr lang="en-GB"/>
                    </a:p>
                  </a:txBody>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PV Future Maintenance Cost</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700" b="0" kern="1200" dirty="0">
                          <a:solidFill>
                            <a:schemeClr val="tx1"/>
                          </a:solidFill>
                          <a:latin typeface="Arial" panose="020B0604020202020204" pitchFamily="34" charset="0"/>
                          <a:ea typeface="+mn-ea"/>
                          <a:cs typeface="+mn-cs"/>
                        </a:rPr>
                        <a:t>£11.7M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£9.7M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£5.0M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£4.7M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tc>
                  <a:txBody>
                    <a:bodyPr/>
                    <a:lstStyle/>
                    <a:p>
                      <a:pPr marL="0" algn="l" defTabSz="914400" rtl="0" eaLnBrk="1" latinLnBrk="0" hangingPunct="1">
                        <a:lnSpc>
                          <a:spcPct val="110000"/>
                        </a:lnSpc>
                      </a:pPr>
                      <a:r>
                        <a:rPr lang="en-GB" sz="700" b="0" kern="1200" dirty="0">
                          <a:solidFill>
                            <a:schemeClr val="tx1"/>
                          </a:solidFill>
                          <a:latin typeface="Arial" panose="020B0604020202020204" pitchFamily="34" charset="0"/>
                          <a:ea typeface="+mn-ea"/>
                          <a:cs typeface="+mn-cs"/>
                        </a:rPr>
                        <a:t>£4.6M</a:t>
                      </a: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2">
                        <a:lumMod val="20000"/>
                        <a:lumOff val="80000"/>
                      </a:schemeClr>
                    </a:solidFill>
                  </a:tcPr>
                </a:tc>
                <a:extLst>
                  <a:ext uri="{0D108BD9-81ED-4DB2-BD59-A6C34878D82A}">
                    <a16:rowId xmlns="" xmlns:a16="http://schemas.microsoft.com/office/drawing/2014/main" val="550079980"/>
                  </a:ext>
                </a:extLst>
              </a:tr>
              <a:tr h="203200">
                <a:tc vMerge="1">
                  <a:txBody>
                    <a:bodyPr/>
                    <a:lstStyle/>
                    <a:p>
                      <a:endParaRPr lang="en-GB"/>
                    </a:p>
                  </a:txBody>
                  <a:tcPr/>
                </a:tc>
                <a:tc>
                  <a:txBody>
                    <a:bodyPr/>
                    <a:lstStyle/>
                    <a:p>
                      <a:pPr marL="0" algn="l" defTabSz="914400" rtl="0" eaLnBrk="1" latinLnBrk="0" hangingPunct="1">
                        <a:lnSpc>
                          <a:spcPct val="110000"/>
                        </a:lnSpc>
                      </a:pPr>
                      <a:r>
                        <a:rPr lang="en-GB" sz="700" b="0" kern="1200" dirty="0">
                          <a:latin typeface="Arial" panose="020B0604020202020204" pitchFamily="34" charset="0"/>
                        </a:rPr>
                        <a:t>PV Total Cost</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700" b="0" kern="1200" baseline="0" dirty="0">
                          <a:latin typeface="Arial" panose="020B0604020202020204" pitchFamily="34" charset="0"/>
                        </a:rPr>
                        <a:t>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700" b="0" kern="1200" dirty="0">
                          <a:latin typeface="Arial" panose="020B0604020202020204" pitchFamily="34" charset="0"/>
                        </a:rPr>
                        <a:t>High</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00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Low</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Low </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A5C100"/>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Medium</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FFC000"/>
                    </a:solidFill>
                  </a:tcPr>
                </a:tc>
                <a:extLst>
                  <a:ext uri="{0D108BD9-81ED-4DB2-BD59-A6C34878D82A}">
                    <a16:rowId xmlns="" xmlns:a16="http://schemas.microsoft.com/office/drawing/2014/main" val="960362197"/>
                  </a:ext>
                </a:extLst>
              </a:tr>
              <a:tr h="203200">
                <a:tc vMerge="1">
                  <a:txBody>
                    <a:bodyPr/>
                    <a:lstStyle/>
                    <a:p>
                      <a:pPr marL="0" algn="l" defTabSz="914400" rtl="0" eaLnBrk="1" latinLnBrk="0" hangingPunct="1">
                        <a:lnSpc>
                          <a:spcPct val="110000"/>
                        </a:lnSpc>
                      </a:pPr>
                      <a:endParaRPr lang="en-GB" sz="600" b="0" kern="1200" dirty="0">
                        <a:solidFill>
                          <a:schemeClr val="tx1"/>
                        </a:solidFill>
                        <a:latin typeface="Arial" panose="020B0604020202020204" pitchFamily="34" charset="0"/>
                        <a:ea typeface="+mn-ea"/>
                        <a:cs typeface="+mn-cs"/>
                      </a:endParaRPr>
                    </a:p>
                  </a:txBody>
                  <a:tcPr anchor="ctr">
                    <a:lnL w="19050">
                      <a:solidFill>
                        <a:srgbClr val="FFFFFF"/>
                      </a:solid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a:solidFill>
                        <a:srgbClr val="FFFFFF"/>
                      </a:solidFill>
                    </a:lnB>
                    <a:solidFill>
                      <a:srgbClr val="80C2D4"/>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PF Score</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700" b="0" kern="1200" dirty="0">
                          <a:latin typeface="Arial" panose="020B0604020202020204" pitchFamily="34" charset="0"/>
                        </a:rPr>
                        <a:t>44%</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GB" sz="700" b="0" kern="1200" dirty="0">
                          <a:latin typeface="Arial" panose="020B0604020202020204" pitchFamily="34" charset="0"/>
                        </a:rPr>
                        <a:t>49%</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62%</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62%</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58%</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extLst>
                  <a:ext uri="{0D108BD9-81ED-4DB2-BD59-A6C34878D82A}">
                    <a16:rowId xmlns="" xmlns:a16="http://schemas.microsoft.com/office/drawing/2014/main" val="3272615488"/>
                  </a:ext>
                </a:extLst>
              </a:tr>
              <a:tr h="203200">
                <a:tc gridSpan="2">
                  <a:txBody>
                    <a:bodyPr/>
                    <a:lstStyle/>
                    <a:p>
                      <a:pPr algn="l">
                        <a:lnSpc>
                          <a:spcPct val="110000"/>
                        </a:lnSpc>
                      </a:pPr>
                      <a:r>
                        <a:rPr lang="en-GB" sz="700" b="0" dirty="0">
                          <a:latin typeface="Arial" panose="020B0604020202020204" pitchFamily="34" charset="0"/>
                        </a:rPr>
                        <a:t>Benefit Cost Ratio</a:t>
                      </a: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hMerge="1">
                  <a:txBody>
                    <a:bodyPr/>
                    <a:lstStyle/>
                    <a:p>
                      <a:endParaRPr lang="en-GB"/>
                    </a:p>
                  </a:txBody>
                  <a:tcP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C2D4"/>
                    </a:solidFill>
                  </a:tcPr>
                </a:tc>
                <a:tc>
                  <a:txBody>
                    <a:bodyPr/>
                    <a:lstStyle/>
                    <a:p>
                      <a:pPr marL="0" algn="l" defTabSz="914400" rtl="0" eaLnBrk="1" latinLnBrk="0" hangingPunct="1">
                        <a:lnSpc>
                          <a:spcPct val="110000"/>
                        </a:lnSpc>
                      </a:pPr>
                      <a:r>
                        <a:rPr lang="en-GB" sz="700" b="0" kern="1200" dirty="0">
                          <a:latin typeface="Arial" panose="020B0604020202020204" pitchFamily="34" charset="0"/>
                        </a:rPr>
                        <a:t>PV Benefit: £137.9M</a:t>
                      </a:r>
                    </a:p>
                    <a:p>
                      <a:pPr marL="0" algn="l" defTabSz="914400" rtl="0" eaLnBrk="1" latinLnBrk="0" hangingPunct="1">
                        <a:lnSpc>
                          <a:spcPct val="110000"/>
                        </a:lnSpc>
                      </a:pPr>
                      <a:r>
                        <a:rPr lang="en-GB" sz="700" b="0" kern="1200" dirty="0">
                          <a:latin typeface="Arial" panose="020B0604020202020204" pitchFamily="34" charset="0"/>
                        </a:rPr>
                        <a:t>PV</a:t>
                      </a:r>
                      <a:r>
                        <a:rPr lang="en-GB" sz="700" b="0" kern="1200" baseline="0" dirty="0">
                          <a:latin typeface="Arial" panose="020B0604020202020204" pitchFamily="34" charset="0"/>
                        </a:rPr>
                        <a:t> Cost: £19.2M</a:t>
                      </a:r>
                    </a:p>
                    <a:p>
                      <a:pPr marL="0" algn="l" defTabSz="914400" rtl="0" eaLnBrk="1" latinLnBrk="0" hangingPunct="1">
                        <a:lnSpc>
                          <a:spcPct val="110000"/>
                        </a:lnSpc>
                      </a:pPr>
                      <a:r>
                        <a:rPr lang="en-GB" sz="700" b="0" kern="1200" baseline="0" dirty="0">
                          <a:latin typeface="Arial" panose="020B0604020202020204" pitchFamily="34" charset="0"/>
                        </a:rPr>
                        <a:t>Benefit Cost Ratio: 7.15</a:t>
                      </a:r>
                      <a:endParaRPr lang="en-GB" sz="700" b="0" kern="1200" dirty="0">
                        <a:solidFill>
                          <a:schemeClr val="tx1"/>
                        </a:solidFill>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Benefit: £137.9M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Cost: £17.6M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Benefit Cost Ratio: 7.81</a:t>
                      </a:r>
                      <a:endParaRPr kumimoji="0" lang="en-GB" sz="700" b="0" i="0" u="none" strike="noStrike" kern="1200" cap="none" spc="0" normalizeH="0" baseline="0" noProof="0" dirty="0">
                        <a:ln>
                          <a:noFill/>
                        </a:ln>
                        <a:solidFill>
                          <a:srgbClr val="00577E"/>
                        </a:solidFill>
                        <a:effectLst/>
                        <a:uLnTx/>
                        <a:uFillTx/>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Benefit: £137.9M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Cost: £14.1M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Benefit Cost Ratio: 9.75</a:t>
                      </a:r>
                      <a:endParaRPr kumimoji="0" lang="en-GB" sz="700" b="0" i="0" u="none" strike="noStrike" kern="1200" cap="none" spc="0" normalizeH="0" baseline="0" noProof="0" dirty="0">
                        <a:ln>
                          <a:noFill/>
                        </a:ln>
                        <a:solidFill>
                          <a:srgbClr val="00577E"/>
                        </a:solidFill>
                        <a:effectLst/>
                        <a:uLnTx/>
                        <a:uFillTx/>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chemeClr val="accent5">
                        <a:lumMod val="20000"/>
                        <a:lumOff val="80000"/>
                      </a:schemeClr>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Benefit: £137.9M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Cost: £14.2M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Benefit Cost Ratio: 9.66</a:t>
                      </a:r>
                      <a:endParaRPr kumimoji="0" lang="en-GB" sz="700" b="0" i="0" u="none" strike="noStrike" kern="1200" cap="none" spc="0" normalizeH="0" baseline="0" noProof="0" dirty="0">
                        <a:ln>
                          <a:noFill/>
                        </a:ln>
                        <a:solidFill>
                          <a:srgbClr val="00577E"/>
                        </a:solidFill>
                        <a:effectLst/>
                        <a:uLnTx/>
                        <a:uFillTx/>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tc>
                  <a:txBody>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Benefit: £137.9M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PV Cost: £15.0M</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700" b="0" u="none" strike="noStrike" kern="1200" cap="none" spc="0" normalizeH="0" baseline="0" noProof="0" dirty="0">
                          <a:ln>
                            <a:noFill/>
                          </a:ln>
                          <a:effectLst/>
                          <a:uLnTx/>
                          <a:uFillTx/>
                          <a:latin typeface="Arial" panose="020B0604020202020204" pitchFamily="34" charset="0"/>
                        </a:rPr>
                        <a:t>Benefit Cost Ratio: 9.18</a:t>
                      </a:r>
                      <a:endParaRPr kumimoji="0" lang="en-GB" sz="700" b="0" i="0" u="none" strike="noStrike" kern="1200" cap="none" spc="0" normalizeH="0" baseline="0" noProof="0" dirty="0">
                        <a:ln>
                          <a:noFill/>
                        </a:ln>
                        <a:solidFill>
                          <a:srgbClr val="00577E"/>
                        </a:solidFill>
                        <a:effectLst/>
                        <a:uLnTx/>
                        <a:uFillTx/>
                        <a:latin typeface="Arial" panose="020B0604020202020204" pitchFamily="34" charset="0"/>
                        <a:ea typeface="+mn-ea"/>
                        <a:cs typeface="+mn-cs"/>
                      </a:endParaRPr>
                    </a:p>
                  </a:txBody>
                  <a:tcPr anchor="ctr">
                    <a:lnL w="19050">
                      <a:solidFill>
                        <a:srgbClr val="FFFFFF"/>
                      </a:solidFill>
                    </a:lnL>
                    <a:lnR w="19050">
                      <a:solidFill>
                        <a:srgbClr val="FFFFFF"/>
                      </a:solidFill>
                    </a:lnR>
                    <a:lnT w="19050">
                      <a:solidFill>
                        <a:srgbClr val="FFFFFF"/>
                      </a:solidFill>
                    </a:lnT>
                    <a:lnB w="19050">
                      <a:solidFill>
                        <a:srgbClr val="FFFFFF"/>
                      </a:solidFill>
                    </a:lnB>
                    <a:solidFill>
                      <a:srgbClr val="BFE1E9"/>
                    </a:solidFill>
                  </a:tcPr>
                </a:tc>
                <a:extLst>
                  <a:ext uri="{0D108BD9-81ED-4DB2-BD59-A6C34878D82A}">
                    <a16:rowId xmlns="" xmlns:a16="http://schemas.microsoft.com/office/drawing/2014/main" val="792290299"/>
                  </a:ext>
                </a:extLst>
              </a:tr>
            </a:tbl>
          </a:graphicData>
        </a:graphic>
      </p:graphicFrame>
      <p:grpSp>
        <p:nvGrpSpPr>
          <p:cNvPr id="3" name="Group 2"/>
          <p:cNvGrpSpPr/>
          <p:nvPr/>
        </p:nvGrpSpPr>
        <p:grpSpPr>
          <a:xfrm>
            <a:off x="1839899" y="4371950"/>
            <a:ext cx="6800100" cy="723301"/>
            <a:chOff x="1862347" y="3489822"/>
            <a:chExt cx="6800100" cy="723301"/>
          </a:xfrm>
        </p:grpSpPr>
        <p:pic>
          <p:nvPicPr>
            <p:cNvPr id="6" name="Picture 5"/>
            <p:cNvPicPr>
              <a:picLocks noChangeAspect="1"/>
            </p:cNvPicPr>
            <p:nvPr/>
          </p:nvPicPr>
          <p:blipFill>
            <a:blip r:embed="rId2"/>
            <a:stretch>
              <a:fillRect/>
            </a:stretch>
          </p:blipFill>
          <p:spPr>
            <a:xfrm>
              <a:off x="7314477" y="3489822"/>
              <a:ext cx="1347970" cy="723301"/>
            </a:xfrm>
            <a:prstGeom prst="rect">
              <a:avLst/>
            </a:prstGeom>
          </p:spPr>
        </p:pic>
        <p:pic>
          <p:nvPicPr>
            <p:cNvPr id="8" name="Picture 7"/>
            <p:cNvPicPr>
              <a:picLocks noChangeAspect="1"/>
            </p:cNvPicPr>
            <p:nvPr/>
          </p:nvPicPr>
          <p:blipFill>
            <a:blip r:embed="rId3"/>
            <a:stretch>
              <a:fillRect/>
            </a:stretch>
          </p:blipFill>
          <p:spPr>
            <a:xfrm>
              <a:off x="5929529" y="3489822"/>
              <a:ext cx="1393506" cy="666104"/>
            </a:xfrm>
            <a:prstGeom prst="rect">
              <a:avLst/>
            </a:prstGeom>
          </p:spPr>
        </p:pic>
        <p:pic>
          <p:nvPicPr>
            <p:cNvPr id="9" name="Picture 8"/>
            <p:cNvPicPr>
              <a:picLocks noChangeAspect="1"/>
            </p:cNvPicPr>
            <p:nvPr/>
          </p:nvPicPr>
          <p:blipFill>
            <a:blip r:embed="rId4"/>
            <a:stretch>
              <a:fillRect/>
            </a:stretch>
          </p:blipFill>
          <p:spPr>
            <a:xfrm>
              <a:off x="4590116" y="3489822"/>
              <a:ext cx="1336615" cy="640272"/>
            </a:xfrm>
            <a:prstGeom prst="rect">
              <a:avLst/>
            </a:prstGeom>
          </p:spPr>
        </p:pic>
        <p:pic>
          <p:nvPicPr>
            <p:cNvPr id="10" name="Picture 9"/>
            <p:cNvPicPr>
              <a:picLocks noChangeAspect="1"/>
            </p:cNvPicPr>
            <p:nvPr/>
          </p:nvPicPr>
          <p:blipFill rotWithShape="1">
            <a:blip r:embed="rId5"/>
            <a:srcRect t="5305"/>
            <a:stretch/>
          </p:blipFill>
          <p:spPr>
            <a:xfrm>
              <a:off x="3208440" y="3489822"/>
              <a:ext cx="1344402" cy="640272"/>
            </a:xfrm>
            <a:prstGeom prst="rect">
              <a:avLst/>
            </a:prstGeom>
          </p:spPr>
        </p:pic>
        <p:pic>
          <p:nvPicPr>
            <p:cNvPr id="11" name="Picture 10"/>
            <p:cNvPicPr>
              <a:picLocks noChangeAspect="1"/>
            </p:cNvPicPr>
            <p:nvPr/>
          </p:nvPicPr>
          <p:blipFill rotWithShape="1">
            <a:blip r:embed="rId6"/>
            <a:srcRect t="3903"/>
            <a:stretch/>
          </p:blipFill>
          <p:spPr>
            <a:xfrm>
              <a:off x="1862347" y="3501232"/>
              <a:ext cx="1308819" cy="628862"/>
            </a:xfrm>
            <a:prstGeom prst="rect">
              <a:avLst/>
            </a:prstGeom>
          </p:spPr>
        </p:pic>
      </p:grpSp>
    </p:spTree>
    <p:extLst>
      <p:ext uri="{BB962C8B-B14F-4D97-AF65-F5344CB8AC3E}">
        <p14:creationId xmlns:p14="http://schemas.microsoft.com/office/powerpoint/2010/main" val="3456236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Environmental Considerations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12</a:t>
            </a:fld>
            <a:endParaRPr lang="en-GB" dirty="0"/>
          </a:p>
        </p:txBody>
      </p:sp>
      <p:sp>
        <p:nvSpPr>
          <p:cNvPr id="3" name="Content Placeholder 2"/>
          <p:cNvSpPr>
            <a:spLocks noGrp="1"/>
          </p:cNvSpPr>
          <p:nvPr>
            <p:ph idx="1"/>
          </p:nvPr>
        </p:nvSpPr>
        <p:spPr/>
        <p:txBody>
          <a:bodyPr/>
          <a:lstStyle/>
          <a:p>
            <a:r>
              <a:rPr lang="en-GB" dirty="0"/>
              <a:t>Environmental Objective from BMP: </a:t>
            </a:r>
          </a:p>
          <a:p>
            <a:pPr lvl="2"/>
            <a:r>
              <a:rPr lang="en-GB" dirty="0"/>
              <a:t>Does not compromise or adversely impact the integrity of the environmental features of the Dorset and East Devon UNESCO World Heritage Site, Sidmouth to West Bay Special Area of Conservation or the Sidmouth to Beer Coast Site of Special Scientific Interest</a:t>
            </a:r>
          </a:p>
          <a:p>
            <a:r>
              <a:rPr lang="en-GB" dirty="0"/>
              <a:t>Technical assessments linked to other consents e.g. Water Framework Directive compliance, Habitats Regulations Assessment etc</a:t>
            </a:r>
          </a:p>
          <a:p>
            <a:pPr marL="0" indent="0">
              <a:buNone/>
            </a:pPr>
            <a:endParaRPr lang="en-GB" dirty="0"/>
          </a:p>
        </p:txBody>
      </p:sp>
      <p:pic>
        <p:nvPicPr>
          <p:cNvPr id="8" name="Picture 7">
            <a:extLst>
              <a:ext uri="{FF2B5EF4-FFF2-40B4-BE49-F238E27FC236}">
                <a16:creationId xmlns="" xmlns:a16="http://schemas.microsoft.com/office/drawing/2014/main" id="{B3904364-180F-4038-B828-5B9D5DC14F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86" y="3374453"/>
            <a:ext cx="9144000" cy="1118690"/>
          </a:xfrm>
          <a:prstGeom prst="rect">
            <a:avLst/>
          </a:prstGeom>
        </p:spPr>
      </p:pic>
      <p:pic>
        <p:nvPicPr>
          <p:cNvPr id="6" name="Picture 5">
            <a:extLst>
              <a:ext uri="{FF2B5EF4-FFF2-40B4-BE49-F238E27FC236}">
                <a16:creationId xmlns="" xmlns:a16="http://schemas.microsoft.com/office/drawing/2014/main" id="{55D80641-57C9-44F3-A423-4193F0A9CD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827" b="34600"/>
          <a:stretch/>
        </p:blipFill>
        <p:spPr>
          <a:xfrm>
            <a:off x="179512" y="1275074"/>
            <a:ext cx="6858000" cy="3012675"/>
          </a:xfrm>
          <a:prstGeom prst="rect">
            <a:avLst/>
          </a:prstGeom>
        </p:spPr>
      </p:pic>
      <p:pic>
        <p:nvPicPr>
          <p:cNvPr id="10" name="Picture 9">
            <a:extLst>
              <a:ext uri="{FF2B5EF4-FFF2-40B4-BE49-F238E27FC236}">
                <a16:creationId xmlns="" xmlns:a16="http://schemas.microsoft.com/office/drawing/2014/main" id="{A15B83A8-8F66-47B1-88E2-0BC058BBB4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1215" y="556557"/>
            <a:ext cx="5877272" cy="4407954"/>
          </a:xfrm>
          <a:prstGeom prst="rect">
            <a:avLst/>
          </a:prstGeom>
        </p:spPr>
      </p:pic>
      <p:pic>
        <p:nvPicPr>
          <p:cNvPr id="12" name="Picture 11">
            <a:extLst>
              <a:ext uri="{FF2B5EF4-FFF2-40B4-BE49-F238E27FC236}">
                <a16:creationId xmlns="" xmlns:a16="http://schemas.microsoft.com/office/drawing/2014/main" id="{E4A8B80F-EED5-437F-89D7-EAE3482B1B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54" y="939036"/>
            <a:ext cx="5557982" cy="3740168"/>
          </a:xfrm>
          <a:prstGeom prst="rect">
            <a:avLst/>
          </a:prstGeom>
        </p:spPr>
      </p:pic>
    </p:spTree>
    <p:extLst>
      <p:ext uri="{BB962C8B-B14F-4D97-AF65-F5344CB8AC3E}">
        <p14:creationId xmlns:p14="http://schemas.microsoft.com/office/powerpoint/2010/main" val="399682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Preferred Option – Outline Design</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13</a:t>
            </a:fld>
            <a:endParaRPr lang="en-GB" dirty="0"/>
          </a:p>
        </p:txBody>
      </p:sp>
      <p:sp>
        <p:nvSpPr>
          <p:cNvPr id="5" name="Content Placeholder 2"/>
          <p:cNvSpPr>
            <a:spLocks noGrp="1"/>
          </p:cNvSpPr>
          <p:nvPr>
            <p:ph idx="1"/>
          </p:nvPr>
        </p:nvSpPr>
        <p:spPr>
          <a:xfrm>
            <a:off x="468000" y="891412"/>
            <a:ext cx="8172566" cy="3780000"/>
          </a:xfrm>
        </p:spPr>
        <p:txBody>
          <a:bodyPr/>
          <a:lstStyle/>
          <a:p>
            <a:pPr lvl="1"/>
            <a:endParaRPr lang="en-GB" dirty="0"/>
          </a:p>
          <a:p>
            <a:pPr lvl="1"/>
            <a:r>
              <a:rPr lang="en-GB" dirty="0"/>
              <a:t>Rationalisation of beach profiles and rock groyne design</a:t>
            </a:r>
          </a:p>
          <a:p>
            <a:pPr lvl="1"/>
            <a:endParaRPr lang="en-GB" dirty="0"/>
          </a:p>
          <a:p>
            <a:pPr lvl="1"/>
            <a:r>
              <a:rPr lang="en-GB" dirty="0"/>
              <a:t>Visualisations of splash wall and east beach</a:t>
            </a:r>
          </a:p>
          <a:p>
            <a:pPr lvl="1"/>
            <a:endParaRPr lang="en-GB" dirty="0"/>
          </a:p>
          <a:p>
            <a:pPr lvl="1"/>
            <a:r>
              <a:rPr lang="en-GB" dirty="0"/>
              <a:t>These will be refined further in the subsequent detailed design</a:t>
            </a:r>
          </a:p>
          <a:p>
            <a:pPr lvl="1"/>
            <a:endParaRPr lang="en-GB" dirty="0"/>
          </a:p>
        </p:txBody>
      </p:sp>
    </p:spTree>
    <p:extLst>
      <p:ext uri="{BB962C8B-B14F-4D97-AF65-F5344CB8AC3E}">
        <p14:creationId xmlns:p14="http://schemas.microsoft.com/office/powerpoint/2010/main" val="2202601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General Arrangement</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14</a:t>
            </a:fld>
            <a:endParaRPr lang="en-GB" dirty="0"/>
          </a:p>
        </p:txBody>
      </p:sp>
      <p:pic>
        <p:nvPicPr>
          <p:cNvPr id="5" name="Picture 4"/>
          <p:cNvPicPr>
            <a:picLocks noChangeAspect="1"/>
          </p:cNvPicPr>
          <p:nvPr/>
        </p:nvPicPr>
        <p:blipFill>
          <a:blip r:embed="rId2"/>
          <a:stretch>
            <a:fillRect/>
          </a:stretch>
        </p:blipFill>
        <p:spPr>
          <a:xfrm>
            <a:off x="989603" y="801073"/>
            <a:ext cx="7128792" cy="3991005"/>
          </a:xfrm>
          <a:prstGeom prst="rect">
            <a:avLst/>
          </a:prstGeom>
        </p:spPr>
      </p:pic>
    </p:spTree>
    <p:extLst>
      <p:ext uri="{BB962C8B-B14F-4D97-AF65-F5344CB8AC3E}">
        <p14:creationId xmlns:p14="http://schemas.microsoft.com/office/powerpoint/2010/main" val="60197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East Beach – Plan</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15</a:t>
            </a:fld>
            <a:endParaRPr lang="en-GB" dirty="0"/>
          </a:p>
        </p:txBody>
      </p:sp>
      <p:pic>
        <p:nvPicPr>
          <p:cNvPr id="3" name="Picture 2"/>
          <p:cNvPicPr>
            <a:picLocks noChangeAspect="1"/>
          </p:cNvPicPr>
          <p:nvPr/>
        </p:nvPicPr>
        <p:blipFill>
          <a:blip r:embed="rId2"/>
          <a:stretch>
            <a:fillRect/>
          </a:stretch>
        </p:blipFill>
        <p:spPr>
          <a:xfrm>
            <a:off x="1475656" y="862628"/>
            <a:ext cx="5960836" cy="3867894"/>
          </a:xfrm>
          <a:prstGeom prst="rect">
            <a:avLst/>
          </a:prstGeom>
        </p:spPr>
      </p:pic>
    </p:spTree>
    <p:extLst>
      <p:ext uri="{BB962C8B-B14F-4D97-AF65-F5344CB8AC3E}">
        <p14:creationId xmlns:p14="http://schemas.microsoft.com/office/powerpoint/2010/main" val="148292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2300" dirty="0"/>
              <a:t>Preferred Option – Sidmouth Town Beach – Long Section</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16</a:t>
            </a:fld>
            <a:endParaRPr lang="en-GB" dirty="0"/>
          </a:p>
        </p:txBody>
      </p:sp>
      <p:pic>
        <p:nvPicPr>
          <p:cNvPr id="5" name="Picture 4"/>
          <p:cNvPicPr>
            <a:picLocks noChangeAspect="1"/>
          </p:cNvPicPr>
          <p:nvPr/>
        </p:nvPicPr>
        <p:blipFill>
          <a:blip r:embed="rId2"/>
          <a:stretch>
            <a:fillRect/>
          </a:stretch>
        </p:blipFill>
        <p:spPr>
          <a:xfrm>
            <a:off x="-18001" y="1635646"/>
            <a:ext cx="9144000" cy="1822387"/>
          </a:xfrm>
          <a:prstGeom prst="rect">
            <a:avLst/>
          </a:prstGeom>
        </p:spPr>
      </p:pic>
    </p:spTree>
    <p:extLst>
      <p:ext uri="{BB962C8B-B14F-4D97-AF65-F5344CB8AC3E}">
        <p14:creationId xmlns:p14="http://schemas.microsoft.com/office/powerpoint/2010/main" val="233396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East Beach – Long Section</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17</a:t>
            </a:fld>
            <a:endParaRPr lang="en-GB" dirty="0"/>
          </a:p>
        </p:txBody>
      </p:sp>
      <p:pic>
        <p:nvPicPr>
          <p:cNvPr id="6" name="Picture 5"/>
          <p:cNvPicPr>
            <a:picLocks noChangeAspect="1"/>
          </p:cNvPicPr>
          <p:nvPr/>
        </p:nvPicPr>
        <p:blipFill>
          <a:blip r:embed="rId2"/>
          <a:stretch>
            <a:fillRect/>
          </a:stretch>
        </p:blipFill>
        <p:spPr>
          <a:xfrm>
            <a:off x="0" y="889973"/>
            <a:ext cx="9144000" cy="3363554"/>
          </a:xfrm>
          <a:prstGeom prst="rect">
            <a:avLst/>
          </a:prstGeom>
        </p:spPr>
      </p:pic>
    </p:spTree>
    <p:extLst>
      <p:ext uri="{BB962C8B-B14F-4D97-AF65-F5344CB8AC3E}">
        <p14:creationId xmlns:p14="http://schemas.microsoft.com/office/powerpoint/2010/main" val="223686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East Beach – Cross Section</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18</a:t>
            </a:fld>
            <a:endParaRPr lang="en-GB" dirty="0"/>
          </a:p>
        </p:txBody>
      </p:sp>
      <p:pic>
        <p:nvPicPr>
          <p:cNvPr id="3" name="Picture 2"/>
          <p:cNvPicPr>
            <a:picLocks noChangeAspect="1"/>
          </p:cNvPicPr>
          <p:nvPr/>
        </p:nvPicPr>
        <p:blipFill>
          <a:blip r:embed="rId2"/>
          <a:stretch>
            <a:fillRect/>
          </a:stretch>
        </p:blipFill>
        <p:spPr>
          <a:xfrm>
            <a:off x="0" y="1563638"/>
            <a:ext cx="9144000" cy="2339163"/>
          </a:xfrm>
          <a:prstGeom prst="rect">
            <a:avLst/>
          </a:prstGeom>
        </p:spPr>
      </p:pic>
    </p:spTree>
    <p:extLst>
      <p:ext uri="{BB962C8B-B14F-4D97-AF65-F5344CB8AC3E}">
        <p14:creationId xmlns:p14="http://schemas.microsoft.com/office/powerpoint/2010/main" val="60930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dirty="0"/>
              <a:t>Preferred Option – Sidmouth Town Splash Wall</a:t>
            </a:r>
          </a:p>
        </p:txBody>
      </p:sp>
      <p:sp>
        <p:nvSpPr>
          <p:cNvPr id="4" name="Slide Number Placeholder 3"/>
          <p:cNvSpPr>
            <a:spLocks noGrp="1"/>
          </p:cNvSpPr>
          <p:nvPr>
            <p:ph type="sldNum" sz="quarter" idx="12"/>
          </p:nvPr>
        </p:nvSpPr>
        <p:spPr/>
        <p:txBody>
          <a:bodyPr/>
          <a:lstStyle/>
          <a:p>
            <a:fld id="{C31F7836-E4B3-4985-A8BA-D04AF4A8C90B}" type="slidenum">
              <a:rPr lang="en-GB" smtClean="0"/>
              <a:pPr/>
              <a:t>19</a:t>
            </a:fld>
            <a:endParaRPr lang="en-GB" dirty="0"/>
          </a:p>
        </p:txBody>
      </p:sp>
      <p:pic>
        <p:nvPicPr>
          <p:cNvPr id="6" name="Picture 5"/>
          <p:cNvPicPr>
            <a:picLocks noChangeAspect="1"/>
          </p:cNvPicPr>
          <p:nvPr/>
        </p:nvPicPr>
        <p:blipFill>
          <a:blip r:embed="rId2"/>
          <a:stretch>
            <a:fillRect/>
          </a:stretch>
        </p:blipFill>
        <p:spPr>
          <a:xfrm>
            <a:off x="2627784" y="3300392"/>
            <a:ext cx="3275856" cy="1665808"/>
          </a:xfrm>
          <a:prstGeom prst="rect">
            <a:avLst/>
          </a:prstGeom>
        </p:spPr>
      </p:pic>
      <p:pic>
        <p:nvPicPr>
          <p:cNvPr id="5" name="Picture 4"/>
          <p:cNvPicPr>
            <a:picLocks noChangeAspect="1"/>
          </p:cNvPicPr>
          <p:nvPr/>
        </p:nvPicPr>
        <p:blipFill>
          <a:blip r:embed="rId3"/>
          <a:stretch>
            <a:fillRect/>
          </a:stretch>
        </p:blipFill>
        <p:spPr>
          <a:xfrm>
            <a:off x="16396" y="794341"/>
            <a:ext cx="9144000" cy="2514411"/>
          </a:xfrm>
          <a:prstGeom prst="rect">
            <a:avLst/>
          </a:prstGeom>
        </p:spPr>
      </p:pic>
    </p:spTree>
    <p:extLst>
      <p:ext uri="{BB962C8B-B14F-4D97-AF65-F5344CB8AC3E}">
        <p14:creationId xmlns:p14="http://schemas.microsoft.com/office/powerpoint/2010/main" val="121028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Preferred Option Plan View</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a:t>
            </a:fld>
            <a:endParaRPr lang="en-GB" dirty="0"/>
          </a:p>
        </p:txBody>
      </p:sp>
      <p:pic>
        <p:nvPicPr>
          <p:cNvPr id="2" name="Picture 1"/>
          <p:cNvPicPr>
            <a:picLocks noChangeAspect="1"/>
          </p:cNvPicPr>
          <p:nvPr/>
        </p:nvPicPr>
        <p:blipFill>
          <a:blip r:embed="rId3"/>
          <a:stretch>
            <a:fillRect/>
          </a:stretch>
        </p:blipFill>
        <p:spPr>
          <a:xfrm>
            <a:off x="1277635" y="761951"/>
            <a:ext cx="6552728" cy="3956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799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Financial summary</a:t>
            </a:r>
          </a:p>
        </p:txBody>
      </p:sp>
      <p:sp>
        <p:nvSpPr>
          <p:cNvPr id="3" name="Content Placeholder 2"/>
          <p:cNvSpPr>
            <a:spLocks noGrp="1"/>
          </p:cNvSpPr>
          <p:nvPr>
            <p:ph idx="1"/>
          </p:nvPr>
        </p:nvSpPr>
        <p:spPr/>
        <p:txBody>
          <a:bodyPr/>
          <a:lstStyle/>
          <a:p>
            <a:r>
              <a:rPr lang="en-GB" dirty="0"/>
              <a:t>Present Value Design and Construction Costs:		£8.9M</a:t>
            </a:r>
          </a:p>
          <a:p>
            <a:r>
              <a:rPr lang="en-GB" dirty="0"/>
              <a:t>Present Value Post Construction Costs (maintenance): 	£4.7M</a:t>
            </a:r>
          </a:p>
          <a:p>
            <a:r>
              <a:rPr lang="en-GB" dirty="0"/>
              <a:t>Present Value Total Scheme Cost: 			£13.6M</a:t>
            </a:r>
          </a:p>
          <a:p>
            <a:endParaRPr lang="en-GB" dirty="0"/>
          </a:p>
          <a:p>
            <a:r>
              <a:rPr lang="en-GB" dirty="0"/>
              <a:t>EA Partnership Funding Score: 			59%</a:t>
            </a:r>
          </a:p>
          <a:p>
            <a:r>
              <a:rPr lang="en-GB" dirty="0"/>
              <a:t>Flood Defence Grant in Aid: 			£5.2M</a:t>
            </a:r>
          </a:p>
          <a:p>
            <a:r>
              <a:rPr lang="en-GB" dirty="0"/>
              <a:t>EDDC Contributions Required: 			£3.7M</a:t>
            </a:r>
          </a:p>
          <a:p>
            <a:endParaRPr lang="en-GB" dirty="0"/>
          </a:p>
          <a:p>
            <a:endParaRPr lang="en-GB" dirty="0"/>
          </a:p>
        </p:txBody>
      </p:sp>
      <p:sp>
        <p:nvSpPr>
          <p:cNvPr id="4" name="Slide Number Placeholder 3"/>
          <p:cNvSpPr>
            <a:spLocks noGrp="1"/>
          </p:cNvSpPr>
          <p:nvPr>
            <p:ph type="sldNum" sz="quarter" idx="12"/>
          </p:nvPr>
        </p:nvSpPr>
        <p:spPr/>
        <p:txBody>
          <a:bodyPr/>
          <a:lstStyle/>
          <a:p>
            <a:fld id="{C31F7836-E4B3-4985-A8BA-D04AF4A8C90B}" type="slidenum">
              <a:rPr lang="en-GB" smtClean="0"/>
              <a:pPr/>
              <a:t>20</a:t>
            </a:fld>
            <a:endParaRPr lang="en-GB" dirty="0"/>
          </a:p>
        </p:txBody>
      </p:sp>
    </p:spTree>
    <p:extLst>
      <p:ext uri="{BB962C8B-B14F-4D97-AF65-F5344CB8AC3E}">
        <p14:creationId xmlns:p14="http://schemas.microsoft.com/office/powerpoint/2010/main" val="213488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Sidmouth Town </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21</a:t>
            </a:fld>
            <a:endParaRPr lang="en-GB" dirty="0"/>
          </a:p>
        </p:txBody>
      </p:sp>
      <p:pic>
        <p:nvPicPr>
          <p:cNvPr id="5" name="Picture 4"/>
          <p:cNvPicPr>
            <a:picLocks noChangeAspect="1"/>
          </p:cNvPicPr>
          <p:nvPr/>
        </p:nvPicPr>
        <p:blipFill>
          <a:blip r:embed="rId2"/>
          <a:stretch>
            <a:fillRect/>
          </a:stretch>
        </p:blipFill>
        <p:spPr>
          <a:xfrm>
            <a:off x="467544" y="867060"/>
            <a:ext cx="4176464" cy="2762386"/>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907704" y="3629446"/>
            <a:ext cx="803105" cy="369332"/>
          </a:xfrm>
          <a:prstGeom prst="rect">
            <a:avLst/>
          </a:prstGeom>
          <a:noFill/>
        </p:spPr>
        <p:txBody>
          <a:bodyPr wrap="none" rtlCol="0">
            <a:spAutoFit/>
          </a:bodyPr>
          <a:lstStyle/>
          <a:p>
            <a:r>
              <a:rPr lang="en-GB" dirty="0"/>
              <a:t>Before</a:t>
            </a:r>
          </a:p>
        </p:txBody>
      </p:sp>
      <p:sp>
        <p:nvSpPr>
          <p:cNvPr id="7" name="TextBox 6"/>
          <p:cNvSpPr txBox="1"/>
          <p:nvPr/>
        </p:nvSpPr>
        <p:spPr>
          <a:xfrm>
            <a:off x="6156176" y="1292039"/>
            <a:ext cx="658257" cy="369332"/>
          </a:xfrm>
          <a:prstGeom prst="rect">
            <a:avLst/>
          </a:prstGeom>
          <a:noFill/>
        </p:spPr>
        <p:txBody>
          <a:bodyPr wrap="none" rtlCol="0">
            <a:spAutoFit/>
          </a:bodyPr>
          <a:lstStyle/>
          <a:p>
            <a:r>
              <a:rPr lang="en-GB" dirty="0"/>
              <a:t>After</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50" t="4682" r="4389" b="4014"/>
          <a:stretch/>
        </p:blipFill>
        <p:spPr>
          <a:xfrm>
            <a:off x="3851919" y="1661370"/>
            <a:ext cx="4834811" cy="3142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9353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East Beach</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22</a:t>
            </a:fld>
            <a:endParaRPr lang="en-GB" dirty="0"/>
          </a:p>
        </p:txBody>
      </p:sp>
      <p:pic>
        <p:nvPicPr>
          <p:cNvPr id="6" name="Picture 5"/>
          <p:cNvPicPr>
            <a:picLocks noChangeAspect="1"/>
          </p:cNvPicPr>
          <p:nvPr/>
        </p:nvPicPr>
        <p:blipFill>
          <a:blip r:embed="rId2"/>
          <a:stretch>
            <a:fillRect/>
          </a:stretch>
        </p:blipFill>
        <p:spPr>
          <a:xfrm>
            <a:off x="179512" y="761951"/>
            <a:ext cx="4536504" cy="2632245"/>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887877" y="3422746"/>
            <a:ext cx="803105" cy="369332"/>
          </a:xfrm>
          <a:prstGeom prst="rect">
            <a:avLst/>
          </a:prstGeom>
          <a:noFill/>
        </p:spPr>
        <p:txBody>
          <a:bodyPr wrap="none" rtlCol="0">
            <a:spAutoFit/>
          </a:bodyPr>
          <a:lstStyle/>
          <a:p>
            <a:r>
              <a:rPr lang="en-GB" dirty="0"/>
              <a:t>Before</a:t>
            </a:r>
          </a:p>
        </p:txBody>
      </p:sp>
      <p:sp>
        <p:nvSpPr>
          <p:cNvPr id="8" name="TextBox 7"/>
          <p:cNvSpPr txBox="1"/>
          <p:nvPr/>
        </p:nvSpPr>
        <p:spPr>
          <a:xfrm>
            <a:off x="6156176" y="1635646"/>
            <a:ext cx="658257" cy="369332"/>
          </a:xfrm>
          <a:prstGeom prst="rect">
            <a:avLst/>
          </a:prstGeom>
          <a:noFill/>
        </p:spPr>
        <p:txBody>
          <a:bodyPr wrap="none" rtlCol="0">
            <a:spAutoFit/>
          </a:bodyPr>
          <a:lstStyle/>
          <a:p>
            <a:r>
              <a:rPr lang="en-GB" dirty="0"/>
              <a:t>After</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588" t="5430" r="2077" b="11037"/>
          <a:stretch/>
        </p:blipFill>
        <p:spPr>
          <a:xfrm>
            <a:off x="3995936" y="1928115"/>
            <a:ext cx="5001897" cy="28130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056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East Beach</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23</a:t>
            </a:fld>
            <a:endParaRPr lang="en-GB" dirty="0"/>
          </a:p>
        </p:txBody>
      </p:sp>
      <p:pic>
        <p:nvPicPr>
          <p:cNvPr id="7" name="Picture 6"/>
          <p:cNvPicPr>
            <a:picLocks noChangeAspect="1"/>
          </p:cNvPicPr>
          <p:nvPr/>
        </p:nvPicPr>
        <p:blipFill>
          <a:blip r:embed="rId2"/>
          <a:stretch>
            <a:fillRect/>
          </a:stretch>
        </p:blipFill>
        <p:spPr>
          <a:xfrm>
            <a:off x="467544" y="770730"/>
            <a:ext cx="4536504" cy="263224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355976" y="2086853"/>
            <a:ext cx="4536504" cy="263224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07704" y="3411754"/>
            <a:ext cx="803105" cy="369332"/>
          </a:xfrm>
          <a:prstGeom prst="rect">
            <a:avLst/>
          </a:prstGeom>
          <a:noFill/>
        </p:spPr>
        <p:txBody>
          <a:bodyPr wrap="none" rtlCol="0">
            <a:spAutoFit/>
          </a:bodyPr>
          <a:lstStyle/>
          <a:p>
            <a:r>
              <a:rPr lang="en-GB" dirty="0"/>
              <a:t>Before</a:t>
            </a:r>
          </a:p>
        </p:txBody>
      </p:sp>
      <p:sp>
        <p:nvSpPr>
          <p:cNvPr id="8" name="TextBox 7"/>
          <p:cNvSpPr txBox="1"/>
          <p:nvPr/>
        </p:nvSpPr>
        <p:spPr>
          <a:xfrm>
            <a:off x="6156176" y="1703424"/>
            <a:ext cx="658257" cy="369332"/>
          </a:xfrm>
          <a:prstGeom prst="rect">
            <a:avLst/>
          </a:prstGeom>
          <a:noFill/>
        </p:spPr>
        <p:txBody>
          <a:bodyPr wrap="none" rtlCol="0">
            <a:spAutoFit/>
          </a:bodyPr>
          <a:lstStyle/>
          <a:p>
            <a:r>
              <a:rPr lang="en-GB" dirty="0"/>
              <a:t>After</a:t>
            </a:r>
          </a:p>
        </p:txBody>
      </p:sp>
    </p:spTree>
    <p:extLst>
      <p:ext uri="{BB962C8B-B14F-4D97-AF65-F5344CB8AC3E}">
        <p14:creationId xmlns:p14="http://schemas.microsoft.com/office/powerpoint/2010/main" val="114000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Preferred Option – Sidmouth Town </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24</a:t>
            </a:fld>
            <a:endParaRPr lang="en-GB" dirty="0"/>
          </a:p>
        </p:txBody>
      </p:sp>
      <p:pic>
        <p:nvPicPr>
          <p:cNvPr id="7" name="Picture 6"/>
          <p:cNvPicPr>
            <a:picLocks noChangeAspect="1"/>
          </p:cNvPicPr>
          <p:nvPr/>
        </p:nvPicPr>
        <p:blipFill>
          <a:blip r:embed="rId2"/>
          <a:stretch>
            <a:fillRect/>
          </a:stretch>
        </p:blipFill>
        <p:spPr>
          <a:xfrm>
            <a:off x="467544" y="761950"/>
            <a:ext cx="4392488" cy="2938097"/>
          </a:xfrm>
          <a:prstGeom prst="rect">
            <a:avLst/>
          </a:prstGeom>
        </p:spPr>
      </p:pic>
      <p:pic>
        <p:nvPicPr>
          <p:cNvPr id="8" name="Picture 7">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972" y="1635646"/>
            <a:ext cx="4591959" cy="306130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907704" y="3629446"/>
            <a:ext cx="803105" cy="369332"/>
          </a:xfrm>
          <a:prstGeom prst="rect">
            <a:avLst/>
          </a:prstGeom>
          <a:noFill/>
        </p:spPr>
        <p:txBody>
          <a:bodyPr wrap="none" rtlCol="0">
            <a:spAutoFit/>
          </a:bodyPr>
          <a:lstStyle/>
          <a:p>
            <a:r>
              <a:rPr lang="en-GB" dirty="0"/>
              <a:t>Before</a:t>
            </a:r>
          </a:p>
        </p:txBody>
      </p:sp>
      <p:sp>
        <p:nvSpPr>
          <p:cNvPr id="9" name="TextBox 8"/>
          <p:cNvSpPr txBox="1"/>
          <p:nvPr/>
        </p:nvSpPr>
        <p:spPr>
          <a:xfrm>
            <a:off x="6156176" y="1292039"/>
            <a:ext cx="658257" cy="369332"/>
          </a:xfrm>
          <a:prstGeom prst="rect">
            <a:avLst/>
          </a:prstGeom>
          <a:noFill/>
        </p:spPr>
        <p:txBody>
          <a:bodyPr wrap="none" rtlCol="0">
            <a:spAutoFit/>
          </a:bodyPr>
          <a:lstStyle/>
          <a:p>
            <a:r>
              <a:rPr lang="en-GB" dirty="0"/>
              <a:t>After</a:t>
            </a:r>
          </a:p>
        </p:txBody>
      </p:sp>
    </p:spTree>
    <p:extLst>
      <p:ext uri="{BB962C8B-B14F-4D97-AF65-F5344CB8AC3E}">
        <p14:creationId xmlns:p14="http://schemas.microsoft.com/office/powerpoint/2010/main" val="87702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Next Steps</a:t>
            </a:r>
          </a:p>
        </p:txBody>
      </p:sp>
      <p:sp>
        <p:nvSpPr>
          <p:cNvPr id="3" name="Content Placeholder 2"/>
          <p:cNvSpPr>
            <a:spLocks noGrp="1"/>
          </p:cNvSpPr>
          <p:nvPr>
            <p:ph idx="1"/>
          </p:nvPr>
        </p:nvSpPr>
        <p:spPr/>
        <p:txBody>
          <a:bodyPr>
            <a:normAutofit lnSpcReduction="10000"/>
          </a:bodyPr>
          <a:lstStyle/>
          <a:p>
            <a:r>
              <a:rPr lang="en-GB" sz="2000" dirty="0"/>
              <a:t>2018</a:t>
            </a:r>
          </a:p>
          <a:p>
            <a:pPr lvl="1"/>
            <a:r>
              <a:rPr lang="en-GB" sz="2000" dirty="0"/>
              <a:t>Undertake detailed review of financial risk within scheme costs</a:t>
            </a:r>
          </a:p>
          <a:p>
            <a:pPr lvl="1"/>
            <a:r>
              <a:rPr lang="en-GB" sz="2000" dirty="0"/>
              <a:t>Review financial requirements with the Environment Agency</a:t>
            </a:r>
          </a:p>
          <a:p>
            <a:pPr lvl="1"/>
            <a:r>
              <a:rPr lang="en-GB" sz="2000" dirty="0"/>
              <a:t>Secure Partnership Funding</a:t>
            </a:r>
          </a:p>
          <a:p>
            <a:r>
              <a:rPr lang="en-GB" sz="2000" dirty="0"/>
              <a:t>2019</a:t>
            </a:r>
          </a:p>
          <a:p>
            <a:pPr lvl="1"/>
            <a:r>
              <a:rPr lang="en-GB" sz="2000" dirty="0"/>
              <a:t>Formal submission of Outline Business Case</a:t>
            </a:r>
          </a:p>
          <a:p>
            <a:pPr lvl="1"/>
            <a:r>
              <a:rPr lang="en-GB" sz="2000" dirty="0"/>
              <a:t>Detailed design </a:t>
            </a:r>
          </a:p>
          <a:p>
            <a:pPr lvl="1"/>
            <a:r>
              <a:rPr lang="en-GB" sz="2000" dirty="0"/>
              <a:t>Preparation and submission of Planning Application and other licences and consent applications</a:t>
            </a:r>
          </a:p>
          <a:p>
            <a:r>
              <a:rPr lang="en-GB" sz="2000" dirty="0"/>
              <a:t>2020</a:t>
            </a:r>
          </a:p>
          <a:p>
            <a:pPr lvl="1"/>
            <a:r>
              <a:rPr lang="en-GB" sz="2000" dirty="0"/>
              <a:t>Construction phase</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25</a:t>
            </a:fld>
            <a:endParaRPr lang="en-GB" dirty="0"/>
          </a:p>
        </p:txBody>
      </p:sp>
    </p:spTree>
    <p:extLst>
      <p:ext uri="{BB962C8B-B14F-4D97-AF65-F5344CB8AC3E}">
        <p14:creationId xmlns:p14="http://schemas.microsoft.com/office/powerpoint/2010/main" val="647267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Partnership Funding</a:t>
            </a:r>
          </a:p>
        </p:txBody>
      </p:sp>
      <p:sp>
        <p:nvSpPr>
          <p:cNvPr id="4" name="Slide Number Placeholder 3"/>
          <p:cNvSpPr>
            <a:spLocks noGrp="1"/>
          </p:cNvSpPr>
          <p:nvPr>
            <p:ph type="sldNum" sz="quarter" idx="12"/>
          </p:nvPr>
        </p:nvSpPr>
        <p:spPr/>
        <p:txBody>
          <a:bodyPr/>
          <a:lstStyle/>
          <a:p>
            <a:fld id="{C31F7836-E4B3-4985-A8BA-D04AF4A8C90B}" type="slidenum">
              <a:rPr lang="en-GB" smtClean="0"/>
              <a:pPr/>
              <a:t>26</a:t>
            </a:fld>
            <a:endParaRPr lang="en-GB" dirty="0"/>
          </a:p>
        </p:txBody>
      </p:sp>
      <p:sp>
        <p:nvSpPr>
          <p:cNvPr id="5" name="Content Placeholder 1"/>
          <p:cNvSpPr>
            <a:spLocks noGrp="1"/>
          </p:cNvSpPr>
          <p:nvPr/>
        </p:nvSpPr>
        <p:spPr bwMode="auto">
          <a:xfrm>
            <a:off x="323529" y="763116"/>
            <a:ext cx="7909060" cy="404088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540000" lvl="1" indent="-270000">
              <a:spcBef>
                <a:spcPts val="0"/>
              </a:spcBef>
              <a:spcAft>
                <a:spcPts val="600"/>
              </a:spcAft>
              <a:buClr>
                <a:schemeClr val="accent1"/>
              </a:buClr>
              <a:buSzPct val="70000"/>
              <a:buFont typeface="Wingdings" pitchFamily="2" charset="2"/>
              <a:buChar char="n"/>
            </a:pPr>
            <a:r>
              <a:rPr lang="en-GB" sz="1600" dirty="0">
                <a:solidFill>
                  <a:srgbClr val="00577E"/>
                </a:solidFill>
                <a:latin typeface="Arial" pitchFamily="34" charset="0"/>
                <a:cs typeface="Arial" pitchFamily="34" charset="0"/>
              </a:rPr>
              <a:t>Likely</a:t>
            </a:r>
            <a:r>
              <a:rPr lang="en-GB" sz="1800" dirty="0">
                <a:solidFill>
                  <a:srgbClr val="00577E"/>
                </a:solidFill>
                <a:latin typeface="Arial" pitchFamily="34" charset="0"/>
                <a:cs typeface="Arial" pitchFamily="34" charset="0"/>
              </a:rPr>
              <a:t> partnership funding of around £3M required</a:t>
            </a:r>
          </a:p>
          <a:p>
            <a:pPr marL="540000" lvl="1" indent="-270000">
              <a:spcBef>
                <a:spcPts val="0"/>
              </a:spcBef>
              <a:spcAft>
                <a:spcPts val="600"/>
              </a:spcAft>
              <a:buClr>
                <a:schemeClr val="accent1"/>
              </a:buClr>
              <a:buSzPct val="70000"/>
              <a:buFont typeface="Wingdings" pitchFamily="2" charset="2"/>
              <a:buChar char="n"/>
            </a:pPr>
            <a:r>
              <a:rPr lang="en-GB" sz="1600" dirty="0">
                <a:solidFill>
                  <a:srgbClr val="00577E"/>
                </a:solidFill>
                <a:latin typeface="Arial" pitchFamily="34" charset="0"/>
                <a:cs typeface="Arial" pitchFamily="34" charset="0"/>
              </a:rPr>
              <a:t>Agreed</a:t>
            </a:r>
            <a:r>
              <a:rPr lang="en-GB" sz="1800" dirty="0">
                <a:solidFill>
                  <a:srgbClr val="00577E"/>
                </a:solidFill>
                <a:latin typeface="Arial" pitchFamily="34" charset="0"/>
                <a:cs typeface="Arial" pitchFamily="34" charset="0"/>
              </a:rPr>
              <a:t>  £0.95M - £1.2M</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EDDC £600k</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DCC £250 - £500k</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Sidmouth Town Council £100k</a:t>
            </a:r>
          </a:p>
          <a:p>
            <a:pPr marL="540000" lvl="1" indent="-270000">
              <a:spcBef>
                <a:spcPts val="0"/>
              </a:spcBef>
              <a:spcAft>
                <a:spcPts val="600"/>
              </a:spcAft>
              <a:buClr>
                <a:schemeClr val="accent1"/>
              </a:buClr>
              <a:buSzPct val="70000"/>
              <a:buFont typeface="Wingdings" pitchFamily="2" charset="2"/>
              <a:buChar char="n"/>
            </a:pPr>
            <a:r>
              <a:rPr lang="en-GB" sz="1600" dirty="0">
                <a:solidFill>
                  <a:srgbClr val="00577E"/>
                </a:solidFill>
                <a:latin typeface="Arial" pitchFamily="34" charset="0"/>
                <a:cs typeface="Arial" pitchFamily="34" charset="0"/>
              </a:rPr>
              <a:t>Potential contributions estimated £0.25M - £1.25M</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South West Water</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Local Levy</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s106 sports</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s106 tourism</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EDDC Housing</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Cliff Road Residents</a:t>
            </a:r>
          </a:p>
          <a:p>
            <a:pPr marL="940050" lvl="2" indent="-270000">
              <a:spcBef>
                <a:spcPts val="0"/>
              </a:spcBef>
              <a:spcAft>
                <a:spcPts val="600"/>
              </a:spcAft>
              <a:buClr>
                <a:schemeClr val="accent1"/>
              </a:buClr>
              <a:buSzPct val="70000"/>
              <a:buFont typeface="Wingdings" pitchFamily="2" charset="2"/>
              <a:buChar char="n"/>
            </a:pPr>
            <a:r>
              <a:rPr lang="en-GB" sz="1200" dirty="0">
                <a:solidFill>
                  <a:srgbClr val="00577E"/>
                </a:solidFill>
                <a:latin typeface="Arial" pitchFamily="34" charset="0"/>
                <a:cs typeface="Arial" pitchFamily="34" charset="0"/>
              </a:rPr>
              <a:t>Keith Owen Fund</a:t>
            </a:r>
          </a:p>
          <a:p>
            <a:pPr marL="540000" lvl="1" indent="-270000">
              <a:spcBef>
                <a:spcPts val="0"/>
              </a:spcBef>
              <a:spcAft>
                <a:spcPts val="600"/>
              </a:spcAft>
              <a:buClr>
                <a:schemeClr val="accent1"/>
              </a:buClr>
              <a:buSzPct val="70000"/>
              <a:buFont typeface="Wingdings" pitchFamily="2" charset="2"/>
              <a:buChar char="n"/>
            </a:pPr>
            <a:r>
              <a:rPr lang="en-GB" sz="1600" dirty="0">
                <a:solidFill>
                  <a:srgbClr val="00577E"/>
                </a:solidFill>
                <a:latin typeface="Arial" pitchFamily="34" charset="0"/>
                <a:cs typeface="Arial" pitchFamily="34" charset="0"/>
              </a:rPr>
              <a:t>Current gap £0.55M and 1.8M</a:t>
            </a:r>
          </a:p>
          <a:p>
            <a:pPr marL="540000" lvl="1" indent="-270000">
              <a:spcBef>
                <a:spcPts val="0"/>
              </a:spcBef>
              <a:spcAft>
                <a:spcPts val="600"/>
              </a:spcAft>
              <a:buClr>
                <a:schemeClr val="accent1"/>
              </a:buClr>
              <a:buSzPct val="70000"/>
              <a:buFont typeface="Wingdings" pitchFamily="2" charset="2"/>
              <a:buChar char="n"/>
            </a:pPr>
            <a:endParaRPr lang="en-GB" sz="2000" dirty="0">
              <a:solidFill>
                <a:srgbClr val="00577E"/>
              </a:solidFill>
              <a:latin typeface="Arial" pitchFamily="34" charset="0"/>
              <a:cs typeface="Arial" pitchFamily="34" charset="0"/>
            </a:endParaRPr>
          </a:p>
          <a:p>
            <a:pPr lvl="2"/>
            <a:endParaRPr lang="en-GB" sz="1600" dirty="0"/>
          </a:p>
          <a:p>
            <a:pPr lvl="2"/>
            <a:endParaRPr lang="en-GB" sz="1600" dirty="0"/>
          </a:p>
        </p:txBody>
      </p:sp>
    </p:spTree>
    <p:extLst>
      <p:ext uri="{BB962C8B-B14F-4D97-AF65-F5344CB8AC3E}">
        <p14:creationId xmlns:p14="http://schemas.microsoft.com/office/powerpoint/2010/main" val="1343799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Coastal Processes Overview – what is happening now</a:t>
            </a:r>
          </a:p>
        </p:txBody>
      </p:sp>
      <p:sp>
        <p:nvSpPr>
          <p:cNvPr id="4" name="Slide Number Placeholder 3"/>
          <p:cNvSpPr>
            <a:spLocks noGrp="1"/>
          </p:cNvSpPr>
          <p:nvPr>
            <p:ph type="sldNum" sz="quarter" idx="12"/>
          </p:nvPr>
        </p:nvSpPr>
        <p:spPr/>
        <p:txBody>
          <a:bodyPr/>
          <a:lstStyle/>
          <a:p>
            <a:fld id="{C31F7836-E4B3-4985-A8BA-D04AF4A8C90B}" type="slidenum">
              <a:rPr lang="en-GB" smtClean="0"/>
              <a:pPr/>
              <a:t>3</a:t>
            </a:fld>
            <a:endParaRPr lang="en-GB" dirty="0"/>
          </a:p>
        </p:txBody>
      </p:sp>
      <p:grpSp>
        <p:nvGrpSpPr>
          <p:cNvPr id="5" name="Group 4"/>
          <p:cNvGrpSpPr/>
          <p:nvPr/>
        </p:nvGrpSpPr>
        <p:grpSpPr>
          <a:xfrm>
            <a:off x="1043608" y="1119015"/>
            <a:ext cx="7195569" cy="3355121"/>
            <a:chOff x="0" y="0"/>
            <a:chExt cx="5742940" cy="2677795"/>
          </a:xfrm>
        </p:grpSpPr>
        <p:grpSp>
          <p:nvGrpSpPr>
            <p:cNvPr id="6" name="Group 5"/>
            <p:cNvGrpSpPr/>
            <p:nvPr/>
          </p:nvGrpSpPr>
          <p:grpSpPr>
            <a:xfrm>
              <a:off x="0" y="0"/>
              <a:ext cx="5742940" cy="2677795"/>
              <a:chOff x="0" y="0"/>
              <a:chExt cx="5743078" cy="2677795"/>
            </a:xfrm>
          </p:grpSpPr>
          <p:grpSp>
            <p:nvGrpSpPr>
              <p:cNvPr id="9" name="Group 8"/>
              <p:cNvGrpSpPr/>
              <p:nvPr/>
            </p:nvGrpSpPr>
            <p:grpSpPr>
              <a:xfrm>
                <a:off x="0" y="0"/>
                <a:ext cx="5743078" cy="2677795"/>
                <a:chOff x="0" y="0"/>
                <a:chExt cx="5743078" cy="2677795"/>
              </a:xfrm>
            </p:grpSpPr>
            <p:pic>
              <p:nvPicPr>
                <p:cNvPr id="17" name="Picture 16" descr="F:\Sidmouth\Sidmouth Model\Coastal Processe.jpg"/>
                <p:cNvPicPr>
                  <a:picLocks noChangeAspect="1"/>
                </p:cNvPicPr>
                <p:nvPr/>
              </p:nvPicPr>
              <p:blipFill rotWithShape="1">
                <a:blip r:embed="rId3" cstate="print">
                  <a:extLst>
                    <a:ext uri="{28A0092B-C50C-407E-A947-70E740481C1C}">
                      <a14:useLocalDpi xmlns:a14="http://schemas.microsoft.com/office/drawing/2010/main" val="0"/>
                    </a:ext>
                  </a:extLst>
                </a:blip>
                <a:srcRect l="2914" t="2844" r="3057" b="32976"/>
                <a:stretch/>
              </p:blipFill>
              <p:spPr bwMode="auto">
                <a:xfrm>
                  <a:off x="0" y="0"/>
                  <a:ext cx="5549265" cy="267779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18" name="Freeform: Shape 17"/>
                <p:cNvSpPr/>
                <p:nvPr/>
              </p:nvSpPr>
              <p:spPr>
                <a:xfrm rot="20737798">
                  <a:off x="2179122" y="2048494"/>
                  <a:ext cx="463408" cy="87484"/>
                </a:xfrm>
                <a:custGeom>
                  <a:avLst/>
                  <a:gdLst>
                    <a:gd name="connsiteX0" fmla="*/ 844731 w 882249"/>
                    <a:gd name="connsiteY0" fmla="*/ 470263 h 470263"/>
                    <a:gd name="connsiteX1" fmla="*/ 783771 w 882249"/>
                    <a:gd name="connsiteY1" fmla="*/ 78378 h 470263"/>
                    <a:gd name="connsiteX2" fmla="*/ 0 w 882249"/>
                    <a:gd name="connsiteY2" fmla="*/ 0 h 470263"/>
                    <a:gd name="connsiteX0" fmla="*/ 1506583 w 1508789"/>
                    <a:gd name="connsiteY0" fmla="*/ 25051 h 595636"/>
                    <a:gd name="connsiteX1" fmla="*/ 783771 w 1508789"/>
                    <a:gd name="connsiteY1" fmla="*/ 573691 h 595636"/>
                    <a:gd name="connsiteX2" fmla="*/ 0 w 1508789"/>
                    <a:gd name="connsiteY2" fmla="*/ 495313 h 595636"/>
                    <a:gd name="connsiteX0" fmla="*/ 1506583 w 1509159"/>
                    <a:gd name="connsiteY0" fmla="*/ 35446 h 505708"/>
                    <a:gd name="connsiteX1" fmla="*/ 862149 w 1509159"/>
                    <a:gd name="connsiteY1" fmla="*/ 366372 h 505708"/>
                    <a:gd name="connsiteX2" fmla="*/ 0 w 1509159"/>
                    <a:gd name="connsiteY2" fmla="*/ 505708 h 505708"/>
                    <a:gd name="connsiteX0" fmla="*/ 1367246 w 1370674"/>
                    <a:gd name="connsiteY0" fmla="*/ 31496 h 580135"/>
                    <a:gd name="connsiteX1" fmla="*/ 862149 w 1370674"/>
                    <a:gd name="connsiteY1" fmla="*/ 440799 h 580135"/>
                    <a:gd name="connsiteX2" fmla="*/ 0 w 1370674"/>
                    <a:gd name="connsiteY2" fmla="*/ 580135 h 580135"/>
                    <a:gd name="connsiteX0" fmla="*/ 1297577 w 1301681"/>
                    <a:gd name="connsiteY0" fmla="*/ 34960 h 513931"/>
                    <a:gd name="connsiteX1" fmla="*/ 862149 w 1301681"/>
                    <a:gd name="connsiteY1" fmla="*/ 374595 h 513931"/>
                    <a:gd name="connsiteX2" fmla="*/ 0 w 1301681"/>
                    <a:gd name="connsiteY2" fmla="*/ 513931 h 513931"/>
                    <a:gd name="connsiteX0" fmla="*/ 862149 w 862149"/>
                    <a:gd name="connsiteY0" fmla="*/ 0 h 139336"/>
                    <a:gd name="connsiteX1" fmla="*/ 0 w 862149"/>
                    <a:gd name="connsiteY1" fmla="*/ 139336 h 139336"/>
                  </a:gdLst>
                  <a:ahLst/>
                  <a:cxnLst>
                    <a:cxn ang="0">
                      <a:pos x="connsiteX0" y="connsiteY0"/>
                    </a:cxn>
                    <a:cxn ang="0">
                      <a:pos x="connsiteX1" y="connsiteY1"/>
                    </a:cxn>
                  </a:cxnLst>
                  <a:rect l="l" t="t" r="r" b="b"/>
                  <a:pathLst>
                    <a:path w="862149" h="139336">
                      <a:moveTo>
                        <a:pt x="862149" y="0"/>
                      </a:moveTo>
                      <a:cubicBezTo>
                        <a:pt x="645886" y="79829"/>
                        <a:pt x="321491" y="139336"/>
                        <a:pt x="0" y="139336"/>
                      </a:cubicBezTo>
                    </a:path>
                  </a:pathLst>
                </a:custGeom>
                <a:noFill/>
                <a:ln w="254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19" name="Rectangle 18"/>
                <p:cNvSpPr/>
                <p:nvPr/>
              </p:nvSpPr>
              <p:spPr>
                <a:xfrm>
                  <a:off x="71248" y="1246909"/>
                  <a:ext cx="2005429" cy="741062"/>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2000"/>
                    </a:lnSpc>
                    <a:spcAft>
                      <a:spcPts val="0"/>
                    </a:spcAft>
                  </a:pPr>
                  <a:r>
                    <a:rPr lang="en-GB" sz="800">
                      <a:solidFill>
                        <a:srgbClr val="000000"/>
                      </a:solidFill>
                      <a:effectLst/>
                      <a:ea typeface="Times New Roman" panose="02020603050405020304" pitchFamily="18" charset="0"/>
                      <a:cs typeface="Times New Roman" panose="02020603050405020304" pitchFamily="18" charset="0"/>
                    </a:rPr>
                    <a:t>Shingle moves west during a SE event and builds up between the promenade and nearshore breakwaters. Due to the sheltered environment sediment becomes trapped. </a:t>
                  </a:r>
                  <a:endParaRPr lang="en-GB" sz="1000">
                    <a:effectLst/>
                    <a:ea typeface="Times New Roman" panose="02020603050405020304" pitchFamily="18" charset="0"/>
                    <a:cs typeface="Times New Roman" panose="02020603050405020304" pitchFamily="18" charset="0"/>
                  </a:endParaRPr>
                </a:p>
              </p:txBody>
            </p:sp>
            <p:sp>
              <p:nvSpPr>
                <p:cNvPr id="20" name="Freeform: Shape 19"/>
                <p:cNvSpPr/>
                <p:nvPr/>
              </p:nvSpPr>
              <p:spPr>
                <a:xfrm rot="20737798">
                  <a:off x="2743200" y="1846613"/>
                  <a:ext cx="326759" cy="102413"/>
                </a:xfrm>
                <a:custGeom>
                  <a:avLst/>
                  <a:gdLst>
                    <a:gd name="connsiteX0" fmla="*/ 844731 w 882249"/>
                    <a:gd name="connsiteY0" fmla="*/ 470263 h 470263"/>
                    <a:gd name="connsiteX1" fmla="*/ 783771 w 882249"/>
                    <a:gd name="connsiteY1" fmla="*/ 78378 h 470263"/>
                    <a:gd name="connsiteX2" fmla="*/ 0 w 882249"/>
                    <a:gd name="connsiteY2" fmla="*/ 0 h 470263"/>
                    <a:gd name="connsiteX0" fmla="*/ 1506583 w 1508789"/>
                    <a:gd name="connsiteY0" fmla="*/ 25051 h 595636"/>
                    <a:gd name="connsiteX1" fmla="*/ 783771 w 1508789"/>
                    <a:gd name="connsiteY1" fmla="*/ 573691 h 595636"/>
                    <a:gd name="connsiteX2" fmla="*/ 0 w 1508789"/>
                    <a:gd name="connsiteY2" fmla="*/ 495313 h 595636"/>
                    <a:gd name="connsiteX0" fmla="*/ 1506583 w 1509159"/>
                    <a:gd name="connsiteY0" fmla="*/ 35446 h 505708"/>
                    <a:gd name="connsiteX1" fmla="*/ 862149 w 1509159"/>
                    <a:gd name="connsiteY1" fmla="*/ 366372 h 505708"/>
                    <a:gd name="connsiteX2" fmla="*/ 0 w 1509159"/>
                    <a:gd name="connsiteY2" fmla="*/ 505708 h 505708"/>
                    <a:gd name="connsiteX0" fmla="*/ 1367246 w 1370674"/>
                    <a:gd name="connsiteY0" fmla="*/ 31496 h 580135"/>
                    <a:gd name="connsiteX1" fmla="*/ 862149 w 1370674"/>
                    <a:gd name="connsiteY1" fmla="*/ 440799 h 580135"/>
                    <a:gd name="connsiteX2" fmla="*/ 0 w 1370674"/>
                    <a:gd name="connsiteY2" fmla="*/ 580135 h 580135"/>
                    <a:gd name="connsiteX0" fmla="*/ 1297577 w 1301681"/>
                    <a:gd name="connsiteY0" fmla="*/ 34960 h 513931"/>
                    <a:gd name="connsiteX1" fmla="*/ 862149 w 1301681"/>
                    <a:gd name="connsiteY1" fmla="*/ 374595 h 513931"/>
                    <a:gd name="connsiteX2" fmla="*/ 0 w 1301681"/>
                    <a:gd name="connsiteY2" fmla="*/ 513931 h 513931"/>
                    <a:gd name="connsiteX0" fmla="*/ 862149 w 862149"/>
                    <a:gd name="connsiteY0" fmla="*/ 0 h 139336"/>
                    <a:gd name="connsiteX1" fmla="*/ 0 w 862149"/>
                    <a:gd name="connsiteY1" fmla="*/ 139336 h 139336"/>
                    <a:gd name="connsiteX0" fmla="*/ 662572 w 662572"/>
                    <a:gd name="connsiteY0" fmla="*/ 0 h 143271"/>
                    <a:gd name="connsiteX1" fmla="*/ 0 w 662572"/>
                    <a:gd name="connsiteY1" fmla="*/ 143271 h 143271"/>
                    <a:gd name="connsiteX0" fmla="*/ 662572 w 662572"/>
                    <a:gd name="connsiteY0" fmla="*/ 0 h 180777"/>
                    <a:gd name="connsiteX1" fmla="*/ 0 w 662572"/>
                    <a:gd name="connsiteY1" fmla="*/ 143271 h 180777"/>
                  </a:gdLst>
                  <a:ahLst/>
                  <a:cxnLst>
                    <a:cxn ang="0">
                      <a:pos x="connsiteX0" y="connsiteY0"/>
                    </a:cxn>
                    <a:cxn ang="0">
                      <a:pos x="connsiteX1" y="connsiteY1"/>
                    </a:cxn>
                  </a:cxnLst>
                  <a:rect l="l" t="t" r="r" b="b"/>
                  <a:pathLst>
                    <a:path w="662572" h="180777">
                      <a:moveTo>
                        <a:pt x="662572" y="0"/>
                      </a:moveTo>
                      <a:cubicBezTo>
                        <a:pt x="533790" y="291028"/>
                        <a:pt x="321491" y="143271"/>
                        <a:pt x="0" y="143271"/>
                      </a:cubicBezTo>
                    </a:path>
                  </a:pathLst>
                </a:custGeom>
                <a:noFill/>
                <a:ln w="25400">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21" name="Rectangle 20"/>
                <p:cNvSpPr/>
                <p:nvPr/>
              </p:nvSpPr>
              <p:spPr>
                <a:xfrm>
                  <a:off x="3633850" y="1947358"/>
                  <a:ext cx="1733550" cy="469265"/>
                </a:xfrm>
                <a:prstGeom prst="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2000"/>
                    </a:lnSpc>
                    <a:spcAft>
                      <a:spcPts val="0"/>
                    </a:spcAft>
                  </a:pPr>
                  <a:r>
                    <a:rPr lang="en-GB" sz="800">
                      <a:solidFill>
                        <a:srgbClr val="000000"/>
                      </a:solidFill>
                      <a:effectLst/>
                      <a:ea typeface="Times New Roman" panose="02020603050405020304" pitchFamily="18" charset="0"/>
                      <a:cs typeface="Times New Roman" panose="02020603050405020304" pitchFamily="18" charset="0"/>
                    </a:rPr>
                    <a:t>Majority of sediment will move to the east under the predominant south west conditions. </a:t>
                  </a:r>
                  <a:endParaRPr lang="en-GB" sz="1000">
                    <a:effectLst/>
                    <a:ea typeface="Times New Roman" panose="02020603050405020304" pitchFamily="18" charset="0"/>
                    <a:cs typeface="Times New Roman" panose="02020603050405020304" pitchFamily="18" charset="0"/>
                  </a:endParaRPr>
                </a:p>
              </p:txBody>
            </p:sp>
            <p:sp>
              <p:nvSpPr>
                <p:cNvPr id="22" name="Rectangle 21"/>
                <p:cNvSpPr/>
                <p:nvPr/>
              </p:nvSpPr>
              <p:spPr>
                <a:xfrm>
                  <a:off x="4009281" y="231239"/>
                  <a:ext cx="1733797" cy="570015"/>
                </a:xfrm>
                <a:prstGeom prst="rect">
                  <a:avLst/>
                </a:prstGeom>
                <a:solidFill>
                  <a:schemeClr val="bg1"/>
                </a:soli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2000"/>
                    </a:lnSpc>
                    <a:spcAft>
                      <a:spcPts val="0"/>
                    </a:spcAft>
                  </a:pPr>
                  <a:r>
                    <a:rPr lang="en-GB" sz="800">
                      <a:solidFill>
                        <a:srgbClr val="000000"/>
                      </a:solidFill>
                      <a:effectLst/>
                      <a:ea typeface="Times New Roman" panose="02020603050405020304" pitchFamily="18" charset="0"/>
                      <a:cs typeface="Times New Roman" panose="02020603050405020304" pitchFamily="18" charset="0"/>
                    </a:rPr>
                    <a:t>Outflanking of shingle can occur. Shingle will transiently sit on East Beach before continuing to move eastwards.  </a:t>
                  </a:r>
                  <a:endParaRPr lang="en-GB" sz="1000">
                    <a:effectLst/>
                    <a:ea typeface="Times New Roman" panose="02020603050405020304" pitchFamily="18" charset="0"/>
                    <a:cs typeface="Times New Roman" panose="02020603050405020304" pitchFamily="18" charset="0"/>
                  </a:endParaRPr>
                </a:p>
              </p:txBody>
            </p:sp>
          </p:grpSp>
          <p:grpSp>
            <p:nvGrpSpPr>
              <p:cNvPr id="10" name="Group 9"/>
              <p:cNvGrpSpPr/>
              <p:nvPr/>
            </p:nvGrpSpPr>
            <p:grpSpPr>
              <a:xfrm rot="418776">
                <a:off x="3479800" y="1714500"/>
                <a:ext cx="517370" cy="235652"/>
                <a:chOff x="0" y="0"/>
                <a:chExt cx="1043838" cy="402358"/>
              </a:xfrm>
            </p:grpSpPr>
            <p:cxnSp>
              <p:nvCxnSpPr>
                <p:cNvPr id="15" name="Straight Arrow Connector 14"/>
                <p:cNvCxnSpPr/>
                <p:nvPr/>
              </p:nvCxnSpPr>
              <p:spPr>
                <a:xfrm flipH="1">
                  <a:off x="490025" y="0"/>
                  <a:ext cx="553813" cy="197358"/>
                </a:xfrm>
                <a:prstGeom prst="straightConnector1">
                  <a:avLst/>
                </a:prstGeom>
                <a:ln w="635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0" y="197358"/>
                  <a:ext cx="490025" cy="205000"/>
                </a:xfrm>
                <a:prstGeom prst="straightConnector1">
                  <a:avLst/>
                </a:prstGeom>
                <a:ln w="25400">
                  <a:solidFill>
                    <a:srgbClr val="00B0F0"/>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rot="418776">
                <a:off x="4838700" y="927100"/>
                <a:ext cx="517370" cy="235652"/>
                <a:chOff x="0" y="0"/>
                <a:chExt cx="1043838" cy="402358"/>
              </a:xfrm>
            </p:grpSpPr>
            <p:cxnSp>
              <p:nvCxnSpPr>
                <p:cNvPr id="13" name="Straight Arrow Connector 12"/>
                <p:cNvCxnSpPr/>
                <p:nvPr/>
              </p:nvCxnSpPr>
              <p:spPr>
                <a:xfrm flipH="1">
                  <a:off x="490025" y="0"/>
                  <a:ext cx="553813" cy="197358"/>
                </a:xfrm>
                <a:prstGeom prst="straightConnector1">
                  <a:avLst/>
                </a:prstGeom>
                <a:ln w="635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0" y="197358"/>
                  <a:ext cx="490025" cy="205000"/>
                </a:xfrm>
                <a:prstGeom prst="straightConnector1">
                  <a:avLst/>
                </a:prstGeom>
                <a:ln w="25400">
                  <a:solidFill>
                    <a:srgbClr val="92D050"/>
                  </a:solidFill>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12" name="Freeform: Shape 11"/>
              <p:cNvSpPr/>
              <p:nvPr/>
            </p:nvSpPr>
            <p:spPr>
              <a:xfrm rot="7797658" flipV="1">
                <a:off x="4041775" y="1355725"/>
                <a:ext cx="326751" cy="102413"/>
              </a:xfrm>
              <a:custGeom>
                <a:avLst/>
                <a:gdLst>
                  <a:gd name="connsiteX0" fmla="*/ 844731 w 882249"/>
                  <a:gd name="connsiteY0" fmla="*/ 470263 h 470263"/>
                  <a:gd name="connsiteX1" fmla="*/ 783771 w 882249"/>
                  <a:gd name="connsiteY1" fmla="*/ 78378 h 470263"/>
                  <a:gd name="connsiteX2" fmla="*/ 0 w 882249"/>
                  <a:gd name="connsiteY2" fmla="*/ 0 h 470263"/>
                  <a:gd name="connsiteX0" fmla="*/ 1506583 w 1508789"/>
                  <a:gd name="connsiteY0" fmla="*/ 25051 h 595636"/>
                  <a:gd name="connsiteX1" fmla="*/ 783771 w 1508789"/>
                  <a:gd name="connsiteY1" fmla="*/ 573691 h 595636"/>
                  <a:gd name="connsiteX2" fmla="*/ 0 w 1508789"/>
                  <a:gd name="connsiteY2" fmla="*/ 495313 h 595636"/>
                  <a:gd name="connsiteX0" fmla="*/ 1506583 w 1509159"/>
                  <a:gd name="connsiteY0" fmla="*/ 35446 h 505708"/>
                  <a:gd name="connsiteX1" fmla="*/ 862149 w 1509159"/>
                  <a:gd name="connsiteY1" fmla="*/ 366372 h 505708"/>
                  <a:gd name="connsiteX2" fmla="*/ 0 w 1509159"/>
                  <a:gd name="connsiteY2" fmla="*/ 505708 h 505708"/>
                  <a:gd name="connsiteX0" fmla="*/ 1367246 w 1370674"/>
                  <a:gd name="connsiteY0" fmla="*/ 31496 h 580135"/>
                  <a:gd name="connsiteX1" fmla="*/ 862149 w 1370674"/>
                  <a:gd name="connsiteY1" fmla="*/ 440799 h 580135"/>
                  <a:gd name="connsiteX2" fmla="*/ 0 w 1370674"/>
                  <a:gd name="connsiteY2" fmla="*/ 580135 h 580135"/>
                  <a:gd name="connsiteX0" fmla="*/ 1297577 w 1301681"/>
                  <a:gd name="connsiteY0" fmla="*/ 34960 h 513931"/>
                  <a:gd name="connsiteX1" fmla="*/ 862149 w 1301681"/>
                  <a:gd name="connsiteY1" fmla="*/ 374595 h 513931"/>
                  <a:gd name="connsiteX2" fmla="*/ 0 w 1301681"/>
                  <a:gd name="connsiteY2" fmla="*/ 513931 h 513931"/>
                  <a:gd name="connsiteX0" fmla="*/ 862149 w 862149"/>
                  <a:gd name="connsiteY0" fmla="*/ 0 h 139336"/>
                  <a:gd name="connsiteX1" fmla="*/ 0 w 862149"/>
                  <a:gd name="connsiteY1" fmla="*/ 139336 h 139336"/>
                  <a:gd name="connsiteX0" fmla="*/ 662572 w 662572"/>
                  <a:gd name="connsiteY0" fmla="*/ 0 h 143271"/>
                  <a:gd name="connsiteX1" fmla="*/ 0 w 662572"/>
                  <a:gd name="connsiteY1" fmla="*/ 143271 h 143271"/>
                  <a:gd name="connsiteX0" fmla="*/ 662572 w 662572"/>
                  <a:gd name="connsiteY0" fmla="*/ 0 h 180777"/>
                  <a:gd name="connsiteX1" fmla="*/ 0 w 662572"/>
                  <a:gd name="connsiteY1" fmla="*/ 143271 h 180777"/>
                </a:gdLst>
                <a:ahLst/>
                <a:cxnLst>
                  <a:cxn ang="0">
                    <a:pos x="connsiteX0" y="connsiteY0"/>
                  </a:cxn>
                  <a:cxn ang="0">
                    <a:pos x="connsiteX1" y="connsiteY1"/>
                  </a:cxn>
                </a:cxnLst>
                <a:rect l="l" t="t" r="r" b="b"/>
                <a:pathLst>
                  <a:path w="662572" h="180777">
                    <a:moveTo>
                      <a:pt x="662572" y="0"/>
                    </a:moveTo>
                    <a:cubicBezTo>
                      <a:pt x="533790" y="291028"/>
                      <a:pt x="321491" y="143271"/>
                      <a:pt x="0" y="143271"/>
                    </a:cubicBezTo>
                  </a:path>
                </a:pathLst>
              </a:custGeom>
              <a:noFill/>
              <a:ln w="25400">
                <a:solidFill>
                  <a:srgbClr val="92D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
          <p:nvSpPr>
            <p:cNvPr id="7" name="Rectangle 6"/>
            <p:cNvSpPr/>
            <p:nvPr/>
          </p:nvSpPr>
          <p:spPr>
            <a:xfrm>
              <a:off x="1989468" y="231239"/>
              <a:ext cx="1733508" cy="928720"/>
            </a:xfrm>
            <a:prstGeom prst="rect">
              <a:avLst/>
            </a:prstGeom>
            <a:solidFill>
              <a:schemeClr val="bg1"/>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12000"/>
                </a:lnSpc>
                <a:spcAft>
                  <a:spcPts val="0"/>
                </a:spcAft>
              </a:pPr>
              <a:r>
                <a:rPr lang="en-GB" sz="800">
                  <a:solidFill>
                    <a:srgbClr val="000000"/>
                  </a:solidFill>
                  <a:effectLst/>
                  <a:ea typeface="Times New Roman" panose="02020603050405020304" pitchFamily="18" charset="0"/>
                  <a:cs typeface="Times New Roman" panose="02020603050405020304" pitchFamily="18" charset="0"/>
                </a:rPr>
                <a:t>Primary reason for net drift is due to previous shingle nourishment. Surplus shingle naturally bypasses onto East Beach. If beach is not nourished there would be negligible shingle supply downdrift. </a:t>
              </a:r>
              <a:endParaRPr lang="en-GB" sz="1000">
                <a:effectLst/>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984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Beach Management Plan - Objectives</a:t>
            </a:r>
          </a:p>
        </p:txBody>
      </p:sp>
      <p:sp>
        <p:nvSpPr>
          <p:cNvPr id="3" name="Content Placeholder 2"/>
          <p:cNvSpPr>
            <a:spLocks noGrp="1"/>
          </p:cNvSpPr>
          <p:nvPr>
            <p:ph idx="1"/>
          </p:nvPr>
        </p:nvSpPr>
        <p:spPr/>
        <p:txBody>
          <a:bodyPr>
            <a:normAutofit/>
          </a:bodyPr>
          <a:lstStyle/>
          <a:p>
            <a:r>
              <a:rPr lang="en-GB" dirty="0"/>
              <a:t>Manage the risk of coastal flooding and erosion along the Sidmouth frontage.</a:t>
            </a:r>
          </a:p>
          <a:p>
            <a:r>
              <a:rPr lang="en-GB" dirty="0"/>
              <a:t>Scheme must not adversely impact the integrity of the environmental features.</a:t>
            </a:r>
          </a:p>
          <a:p>
            <a:r>
              <a:rPr lang="en-GB" dirty="0"/>
              <a:t>The BMP identifies measures to develop and implement a sustainable solution. </a:t>
            </a:r>
          </a:p>
          <a:p>
            <a:r>
              <a:rPr lang="en-GB" dirty="0"/>
              <a:t>The OBC is the next stage of the BMP and is required to develop the BMP outcomes.</a:t>
            </a:r>
          </a:p>
          <a:p>
            <a:endParaRPr lang="en-GB" dirty="0"/>
          </a:p>
          <a:p>
            <a:pPr marL="0" indent="0">
              <a:buNone/>
            </a:pPr>
            <a:r>
              <a:rPr lang="en-GB" dirty="0"/>
              <a:t>Preferred option within the BMP</a:t>
            </a:r>
          </a:p>
          <a:p>
            <a:r>
              <a:rPr lang="en-GB" dirty="0"/>
              <a:t>One or two new rock groynes along East Beach over a distance of 200m.</a:t>
            </a:r>
          </a:p>
          <a:p>
            <a:r>
              <a:rPr lang="en-GB" dirty="0"/>
              <a:t>Modify length of River Sid training wall and East Pier Rock Groyne (if required).</a:t>
            </a:r>
          </a:p>
          <a:p>
            <a:r>
              <a:rPr lang="en-GB" dirty="0"/>
              <a:t>Repairs to River Sid training wall</a:t>
            </a:r>
          </a:p>
          <a:p>
            <a:r>
              <a:rPr lang="en-GB" dirty="0"/>
              <a:t>Beach recharge and recycling along Sidmouth Town and East Beach frontages.</a:t>
            </a:r>
          </a:p>
          <a:p>
            <a:pPr marL="0" indent="0">
              <a:buNone/>
            </a:pPr>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fld id="{C31F7836-E4B3-4985-A8BA-D04AF4A8C90B}" type="slidenum">
              <a:rPr lang="en-GB" smtClean="0"/>
              <a:pPr/>
              <a:t>4</a:t>
            </a:fld>
            <a:endParaRPr lang="en-GB" dirty="0"/>
          </a:p>
        </p:txBody>
      </p:sp>
    </p:spTree>
    <p:extLst>
      <p:ext uri="{BB962C8B-B14F-4D97-AF65-F5344CB8AC3E}">
        <p14:creationId xmlns:p14="http://schemas.microsoft.com/office/powerpoint/2010/main" val="65340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Principles of Beach Management</a:t>
            </a:r>
          </a:p>
        </p:txBody>
      </p:sp>
      <p:sp>
        <p:nvSpPr>
          <p:cNvPr id="3" name="Content Placeholder 2"/>
          <p:cNvSpPr>
            <a:spLocks noGrp="1"/>
          </p:cNvSpPr>
          <p:nvPr>
            <p:ph idx="1"/>
          </p:nvPr>
        </p:nvSpPr>
        <p:spPr/>
        <p:txBody>
          <a:bodyPr>
            <a:normAutofit fontScale="85000" lnSpcReduction="10000"/>
          </a:bodyPr>
          <a:lstStyle/>
          <a:p>
            <a:r>
              <a:rPr lang="en-GB" dirty="0"/>
              <a:t>The approved beach management approach at Sidmouth East Beach consists of the retention of a design beach by groynes. </a:t>
            </a:r>
          </a:p>
          <a:p>
            <a:r>
              <a:rPr lang="en-GB" dirty="0"/>
              <a:t>The key to successful beach management involves retaining a design beach for as long as possible.  At Sidmouth this is balanced against the need to allow the cliff to continue to erode.</a:t>
            </a:r>
          </a:p>
          <a:p>
            <a:r>
              <a:rPr lang="en-GB" dirty="0"/>
              <a:t>The required design beach (size and level) is identified through modelling and the role of the groyne structures is to hold the beach in place.</a:t>
            </a:r>
          </a:p>
          <a:p>
            <a:r>
              <a:rPr lang="en-GB" dirty="0"/>
              <a:t>The closer spaced groynes are, the more control you have over the beach. </a:t>
            </a:r>
          </a:p>
          <a:p>
            <a:r>
              <a:rPr lang="en-GB" dirty="0"/>
              <a:t>The longer groynes are, the more control you have over the beach. </a:t>
            </a:r>
          </a:p>
          <a:p>
            <a:r>
              <a:rPr lang="en-GB" dirty="0"/>
              <a:t>Short and widely spaced groynes have less control over the beach, less certainty over operation, and are likely to have increased beach management costs for the future. </a:t>
            </a:r>
          </a:p>
          <a:p>
            <a:r>
              <a:rPr lang="en-GB" dirty="0"/>
              <a:t>Beaches are mobile and will be expected to move within bays, and reshape, during storm events.</a:t>
            </a:r>
          </a:p>
          <a:p>
            <a:r>
              <a:rPr lang="en-GB" dirty="0"/>
              <a:t>A beach needs to have a minimum crest level and crest width otherwise it will be very susceptible to losses (which could be permanent) under mild storm events. </a:t>
            </a:r>
          </a:p>
          <a:p>
            <a:r>
              <a:rPr lang="en-GB" dirty="0"/>
              <a:t>Overtopping will still occur over the beach crest under sea storms which will continue to cause cliff erosion.</a:t>
            </a:r>
          </a:p>
          <a:p>
            <a:r>
              <a:rPr lang="en-GB" dirty="0"/>
              <a:t>Recycling vs Renourishment (importation) cost:  £10 per m</a:t>
            </a:r>
            <a:r>
              <a:rPr lang="en-GB" baseline="30000" dirty="0"/>
              <a:t>3 </a:t>
            </a:r>
            <a:r>
              <a:rPr lang="en-GB" dirty="0"/>
              <a:t>vs £40 per m</a:t>
            </a:r>
            <a:r>
              <a:rPr lang="en-GB" baseline="30000" dirty="0"/>
              <a:t>3</a:t>
            </a:r>
            <a:r>
              <a:rPr lang="en-GB" dirty="0"/>
              <a:t>.</a:t>
            </a:r>
          </a:p>
        </p:txBody>
      </p:sp>
      <p:sp>
        <p:nvSpPr>
          <p:cNvPr id="4" name="Slide Number Placeholder 3"/>
          <p:cNvSpPr>
            <a:spLocks noGrp="1"/>
          </p:cNvSpPr>
          <p:nvPr>
            <p:ph type="sldNum" sz="quarter" idx="12"/>
          </p:nvPr>
        </p:nvSpPr>
        <p:spPr/>
        <p:txBody>
          <a:bodyPr/>
          <a:lstStyle/>
          <a:p>
            <a:fld id="{C31F7836-E4B3-4985-A8BA-D04AF4A8C90B}" type="slidenum">
              <a:rPr lang="en-GB" smtClean="0"/>
              <a:pPr/>
              <a:t>5</a:t>
            </a:fld>
            <a:endParaRPr lang="en-GB" dirty="0"/>
          </a:p>
        </p:txBody>
      </p:sp>
    </p:spTree>
    <p:extLst>
      <p:ext uri="{BB962C8B-B14F-4D97-AF65-F5344CB8AC3E}">
        <p14:creationId xmlns:p14="http://schemas.microsoft.com/office/powerpoint/2010/main" val="54940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Concept Options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6</a:t>
            </a:fld>
            <a:endParaRPr lang="en-GB" dirty="0"/>
          </a:p>
        </p:txBody>
      </p:sp>
      <p:sp>
        <p:nvSpPr>
          <p:cNvPr id="5" name="Content Placeholder 2"/>
          <p:cNvSpPr>
            <a:spLocks noGrp="1"/>
          </p:cNvSpPr>
          <p:nvPr>
            <p:ph idx="1"/>
          </p:nvPr>
        </p:nvSpPr>
        <p:spPr>
          <a:xfrm>
            <a:off x="467544" y="915566"/>
            <a:ext cx="8172566" cy="3780000"/>
          </a:xfrm>
        </p:spPr>
        <p:txBody>
          <a:bodyPr/>
          <a:lstStyle/>
          <a:p>
            <a:r>
              <a:rPr lang="en-GB" dirty="0"/>
              <a:t>Option 1: 1no. 80m rock groyne</a:t>
            </a:r>
          </a:p>
        </p:txBody>
      </p:sp>
      <p:pic>
        <p:nvPicPr>
          <p:cNvPr id="3" name="Picture 2"/>
          <p:cNvPicPr>
            <a:picLocks noChangeAspect="1"/>
          </p:cNvPicPr>
          <p:nvPr/>
        </p:nvPicPr>
        <p:blipFill>
          <a:blip r:embed="rId3"/>
          <a:stretch>
            <a:fillRect/>
          </a:stretch>
        </p:blipFill>
        <p:spPr>
          <a:xfrm>
            <a:off x="899675" y="1203598"/>
            <a:ext cx="7308304" cy="3410998"/>
          </a:xfrm>
          <a:prstGeom prst="rect">
            <a:avLst/>
          </a:prstGeom>
        </p:spPr>
      </p:pic>
    </p:spTree>
    <p:extLst>
      <p:ext uri="{BB962C8B-B14F-4D97-AF65-F5344CB8AC3E}">
        <p14:creationId xmlns:p14="http://schemas.microsoft.com/office/powerpoint/2010/main" val="152374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Concept Options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7</a:t>
            </a:fld>
            <a:endParaRPr lang="en-GB" dirty="0"/>
          </a:p>
        </p:txBody>
      </p:sp>
      <p:sp>
        <p:nvSpPr>
          <p:cNvPr id="5" name="Content Placeholder 2"/>
          <p:cNvSpPr>
            <a:spLocks noGrp="1"/>
          </p:cNvSpPr>
          <p:nvPr>
            <p:ph idx="1"/>
          </p:nvPr>
        </p:nvSpPr>
        <p:spPr>
          <a:xfrm>
            <a:off x="467544" y="915566"/>
            <a:ext cx="8172566" cy="3780000"/>
          </a:xfrm>
        </p:spPr>
        <p:txBody>
          <a:bodyPr/>
          <a:lstStyle/>
          <a:p>
            <a:r>
              <a:rPr lang="en-GB" dirty="0"/>
              <a:t>Option 2: 2no. 80m rock groyne</a:t>
            </a:r>
          </a:p>
        </p:txBody>
      </p:sp>
      <p:pic>
        <p:nvPicPr>
          <p:cNvPr id="2" name="Picture 1"/>
          <p:cNvPicPr>
            <a:picLocks noChangeAspect="1"/>
          </p:cNvPicPr>
          <p:nvPr/>
        </p:nvPicPr>
        <p:blipFill>
          <a:blip r:embed="rId3"/>
          <a:stretch>
            <a:fillRect/>
          </a:stretch>
        </p:blipFill>
        <p:spPr>
          <a:xfrm>
            <a:off x="845415" y="1196308"/>
            <a:ext cx="7416824" cy="3530492"/>
          </a:xfrm>
          <a:prstGeom prst="rect">
            <a:avLst/>
          </a:prstGeom>
        </p:spPr>
      </p:pic>
    </p:spTree>
    <p:extLst>
      <p:ext uri="{BB962C8B-B14F-4D97-AF65-F5344CB8AC3E}">
        <p14:creationId xmlns:p14="http://schemas.microsoft.com/office/powerpoint/2010/main" val="20098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Concept Options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8</a:t>
            </a:fld>
            <a:endParaRPr lang="en-GB" dirty="0"/>
          </a:p>
        </p:txBody>
      </p:sp>
      <p:sp>
        <p:nvSpPr>
          <p:cNvPr id="5" name="Content Placeholder 2"/>
          <p:cNvSpPr>
            <a:spLocks noGrp="1"/>
          </p:cNvSpPr>
          <p:nvPr>
            <p:ph idx="1"/>
          </p:nvPr>
        </p:nvSpPr>
        <p:spPr>
          <a:xfrm>
            <a:off x="467544" y="915566"/>
            <a:ext cx="8172566" cy="3780000"/>
          </a:xfrm>
        </p:spPr>
        <p:txBody>
          <a:bodyPr/>
          <a:lstStyle/>
          <a:p>
            <a:r>
              <a:rPr lang="en-GB" dirty="0"/>
              <a:t>Option 3: 1no. 120m rock groyne</a:t>
            </a:r>
          </a:p>
        </p:txBody>
      </p:sp>
      <p:pic>
        <p:nvPicPr>
          <p:cNvPr id="3" name="Picture 2"/>
          <p:cNvPicPr>
            <a:picLocks noChangeAspect="1"/>
          </p:cNvPicPr>
          <p:nvPr/>
        </p:nvPicPr>
        <p:blipFill>
          <a:blip r:embed="rId3"/>
          <a:stretch>
            <a:fillRect/>
          </a:stretch>
        </p:blipFill>
        <p:spPr>
          <a:xfrm>
            <a:off x="998427" y="1211328"/>
            <a:ext cx="7110800" cy="3552055"/>
          </a:xfrm>
          <a:prstGeom prst="rect">
            <a:avLst/>
          </a:prstGeom>
        </p:spPr>
      </p:pic>
    </p:spTree>
    <p:extLst>
      <p:ext uri="{BB962C8B-B14F-4D97-AF65-F5344CB8AC3E}">
        <p14:creationId xmlns:p14="http://schemas.microsoft.com/office/powerpoint/2010/main" val="286516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GB" dirty="0"/>
              <a:t>Concept Options</a:t>
            </a:r>
          </a:p>
        </p:txBody>
      </p:sp>
      <p:sp>
        <p:nvSpPr>
          <p:cNvPr id="4" name="Slide Number Placeholder 3"/>
          <p:cNvSpPr>
            <a:spLocks noGrp="1"/>
          </p:cNvSpPr>
          <p:nvPr>
            <p:ph type="sldNum" sz="quarter" idx="12"/>
          </p:nvPr>
        </p:nvSpPr>
        <p:spPr/>
        <p:txBody>
          <a:bodyPr/>
          <a:lstStyle/>
          <a:p>
            <a:fld id="{C31F7836-E4B3-4985-A8BA-D04AF4A8C90B}" type="slidenum">
              <a:rPr lang="en-GB" smtClean="0"/>
              <a:pPr/>
              <a:t>9</a:t>
            </a:fld>
            <a:endParaRPr lang="en-GB" dirty="0"/>
          </a:p>
        </p:txBody>
      </p:sp>
      <p:sp>
        <p:nvSpPr>
          <p:cNvPr id="5" name="Content Placeholder 2"/>
          <p:cNvSpPr>
            <a:spLocks noGrp="1"/>
          </p:cNvSpPr>
          <p:nvPr>
            <p:ph idx="1"/>
          </p:nvPr>
        </p:nvSpPr>
        <p:spPr>
          <a:xfrm>
            <a:off x="467544" y="915566"/>
            <a:ext cx="8172566" cy="3780000"/>
          </a:xfrm>
        </p:spPr>
        <p:txBody>
          <a:bodyPr/>
          <a:lstStyle/>
          <a:p>
            <a:r>
              <a:rPr lang="en-GB" dirty="0"/>
              <a:t>Option 4: 1no. 80m rock groyne and 1no. 120m rock groyne</a:t>
            </a:r>
          </a:p>
        </p:txBody>
      </p:sp>
      <p:pic>
        <p:nvPicPr>
          <p:cNvPr id="2" name="Picture 1"/>
          <p:cNvPicPr>
            <a:picLocks noChangeAspect="1"/>
          </p:cNvPicPr>
          <p:nvPr/>
        </p:nvPicPr>
        <p:blipFill>
          <a:blip r:embed="rId3"/>
          <a:stretch>
            <a:fillRect/>
          </a:stretch>
        </p:blipFill>
        <p:spPr>
          <a:xfrm>
            <a:off x="1223710" y="1275606"/>
            <a:ext cx="6804673" cy="3421705"/>
          </a:xfrm>
          <a:prstGeom prst="rect">
            <a:avLst/>
          </a:prstGeom>
        </p:spPr>
      </p:pic>
    </p:spTree>
    <p:extLst>
      <p:ext uri="{BB962C8B-B14F-4D97-AF65-F5344CB8AC3E}">
        <p14:creationId xmlns:p14="http://schemas.microsoft.com/office/powerpoint/2010/main" val="224273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97ff75f03eec8c3724c0bec16bba247d597373"/>
</p:tagLst>
</file>

<file path=ppt/theme/theme1.xml><?xml version="1.0" encoding="utf-8"?>
<a:theme xmlns:a="http://schemas.openxmlformats.org/drawingml/2006/main" name="Office Theme">
  <a:themeElements>
    <a:clrScheme name="rhdhv ppt">
      <a:dk1>
        <a:srgbClr val="00577E"/>
      </a:dk1>
      <a:lt1>
        <a:sysClr val="window" lastClr="FFFFFF"/>
      </a:lt1>
      <a:dk2>
        <a:srgbClr val="00577E"/>
      </a:dk2>
      <a:lt2>
        <a:srgbClr val="FFFFFF"/>
      </a:lt2>
      <a:accent1>
        <a:srgbClr val="A5C100"/>
      </a:accent1>
      <a:accent2>
        <a:srgbClr val="0086A8"/>
      </a:accent2>
      <a:accent3>
        <a:srgbClr val="00577E"/>
      </a:accent3>
      <a:accent4>
        <a:srgbClr val="E31F18"/>
      </a:accent4>
      <a:accent5>
        <a:srgbClr val="72971B"/>
      </a:accent5>
      <a:accent6>
        <a:srgbClr val="696868"/>
      </a:accent6>
      <a:hlink>
        <a:srgbClr val="1F497D"/>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77E"/>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On Screen 16x9_Corporate.potx" id="{538B59D5-2534-40D7-BD37-FD83F2DBC1AC}" vid="{B1AA4930-3AB3-4B13-852A-18392AFB87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On Screen 16x9_Corporate</Template>
  <TotalTime>705</TotalTime>
  <Words>1037</Words>
  <Application>Microsoft Office PowerPoint</Application>
  <PresentationFormat>On-screen Show (16:9)</PresentationFormat>
  <Paragraphs>206</Paragraphs>
  <Slides>26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Times New Roman</vt:lpstr>
      <vt:lpstr>Wingdings</vt:lpstr>
      <vt:lpstr>Office Theme</vt:lpstr>
      <vt:lpstr>Sidmouth Beach Management Scheme</vt:lpstr>
      <vt:lpstr>Preferred Option Plan View</vt:lpstr>
      <vt:lpstr>Coastal Processes Overview – what is happening now</vt:lpstr>
      <vt:lpstr>Beach Management Plan - Objectives</vt:lpstr>
      <vt:lpstr>Principles of Beach Management</vt:lpstr>
      <vt:lpstr>Concept Options</vt:lpstr>
      <vt:lpstr>Concept Options</vt:lpstr>
      <vt:lpstr>Concept Options</vt:lpstr>
      <vt:lpstr>Concept Options</vt:lpstr>
      <vt:lpstr>Concept Options</vt:lpstr>
      <vt:lpstr>Appraisal Summary – Main Criteria</vt:lpstr>
      <vt:lpstr>Environmental Considerations</vt:lpstr>
      <vt:lpstr>Preferred Option – Outline Design</vt:lpstr>
      <vt:lpstr>Preferred Option – General Arrangement</vt:lpstr>
      <vt:lpstr>Preferred Option – East Beach – Plan</vt:lpstr>
      <vt:lpstr>Preferred Option – Sidmouth Town Beach – Long Section</vt:lpstr>
      <vt:lpstr>Preferred Option – East Beach – Long Section</vt:lpstr>
      <vt:lpstr>Preferred Option – East Beach – Cross Section</vt:lpstr>
      <vt:lpstr>Preferred Option – Sidmouth Town Splash Wall</vt:lpstr>
      <vt:lpstr>Financial summary</vt:lpstr>
      <vt:lpstr>Preferred Option – Sidmouth Town </vt:lpstr>
      <vt:lpstr>Preferred Option – East Beach</vt:lpstr>
      <vt:lpstr>Preferred Option – East Beach</vt:lpstr>
      <vt:lpstr>Preferred Option – Sidmouth Town </vt:lpstr>
      <vt:lpstr>Next Steps</vt:lpstr>
      <vt:lpstr>Partnership Funding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Sidmouth Beach Management Scheme</dc:title>
  <dc:creator>Royal HaskoningDHV</dc:creator>
  <cp:lastModifiedBy>John Golding</cp:lastModifiedBy>
  <cp:revision>70</cp:revision>
  <cp:lastPrinted>2018-08-15T11:57:21Z</cp:lastPrinted>
  <dcterms:created xsi:type="dcterms:W3CDTF">2018-07-30T12:06:39Z</dcterms:created>
  <dcterms:modified xsi:type="dcterms:W3CDTF">2018-08-15T11:58:09Z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ignTemplate">
    <vt:lpwstr>Corporate</vt:lpwstr>
  </property>
  <property fmtid="{D5CDD505-2E9C-101B-9397-08002B2CF9AE}" pid="3" name="SecondLogo">
    <vt:lpwstr/>
  </property>
  <property fmtid="{D5CDD505-2E9C-101B-9397-08002B2CF9AE}" pid="4" name="Author">
    <vt:lpwstr>Royal HaskoningDHV</vt:lpwstr>
  </property>
  <property fmtid="{D5CDD505-2E9C-101B-9397-08002B2CF9AE}" pid="5" name="Date">
    <vt:lpwstr>09 August 2018</vt:lpwstr>
  </property>
  <property fmtid="{D5CDD505-2E9C-101B-9397-08002B2CF9AE}" pid="6" name="FooterLogo">
    <vt:bool>true</vt:bool>
  </property>
  <property fmtid="{D5CDD505-2E9C-101B-9397-08002B2CF9AE}" pid="7" name="FooterSecLogo">
    <vt:bool>false</vt:bool>
  </property>
  <property fmtid="{D5CDD505-2E9C-101B-9397-08002B2CF9AE}" pid="8" name="FooterDate">
    <vt:bool>true</vt:bool>
  </property>
  <property fmtid="{D5CDD505-2E9C-101B-9397-08002B2CF9AE}" pid="9" name="FooterNumbers">
    <vt:bool>true</vt:bool>
  </property>
  <property fmtid="{D5CDD505-2E9C-101B-9397-08002B2CF9AE}" pid="10" name="FooterTitle">
    <vt:bool>false</vt:bool>
  </property>
  <property fmtid="{D5CDD505-2E9C-101B-9397-08002B2CF9AE}" pid="11" name="RHDHV Template">
    <vt:bool>true</vt:bool>
  </property>
  <property fmtid="{D5CDD505-2E9C-101B-9397-08002B2CF9AE}" pid="12" name="endorsedBrandPath">
    <vt:lpwstr/>
  </property>
  <property fmtid="{D5CDD505-2E9C-101B-9397-08002B2CF9AE}" pid="13" name="PresentationType">
    <vt:lpwstr>On Screen 16x9</vt:lpwstr>
  </property>
  <property fmtid="{D5CDD505-2E9C-101B-9397-08002B2CF9AE}" pid="14" name="Classification">
    <vt:lpwstr>Project related</vt:lpwstr>
  </property>
</Properties>
</file>